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70" r:id="rId6"/>
    <p:sldId id="271" r:id="rId7"/>
    <p:sldId id="272" r:id="rId8"/>
    <p:sldId id="274" r:id="rId9"/>
    <p:sldId id="269" r:id="rId10"/>
    <p:sldId id="273" r:id="rId11"/>
    <p:sldId id="259" r:id="rId12"/>
    <p:sldId id="277" r:id="rId13"/>
    <p:sldId id="268" r:id="rId14"/>
    <p:sldId id="281" r:id="rId15"/>
    <p:sldId id="287" r:id="rId16"/>
    <p:sldId id="282" r:id="rId17"/>
    <p:sldId id="283" r:id="rId18"/>
    <p:sldId id="264" r:id="rId19"/>
    <p:sldId id="284" r:id="rId20"/>
    <p:sldId id="279" r:id="rId21"/>
    <p:sldId id="28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62" autoAdjust="0"/>
    <p:restoredTop sz="84018" autoAdjust="0"/>
  </p:normalViewPr>
  <p:slideViewPr>
    <p:cSldViewPr>
      <p:cViewPr varScale="1">
        <p:scale>
          <a:sx n="77" d="100"/>
          <a:sy n="77" d="100"/>
        </p:scale>
        <p:origin x="126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0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hr-HR" sz="1200"/>
            </a:lvl1pPr>
          </a:lstStyle>
          <a:p>
            <a:endParaRPr lang="hr-HR"/>
          </a:p>
        </p:txBody>
      </p:sp>
      <p:sp>
        <p:nvSpPr>
          <p:cNvPr id="3" name="Rectangl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hr-HR" sz="1200"/>
            </a:lvl1pPr>
          </a:lstStyle>
          <a:p>
            <a:fld id="{BEF7A24B-554D-4B99-A3CC-7667F56D1027}" type="datetimeFigureOut">
              <a:rPr lang="hr-HR" smtClean="0"/>
              <a:pPr/>
              <a:t>28.1.2019.</a:t>
            </a:fld>
            <a:endParaRPr lang="hr-HR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hr-HR" sz="1200"/>
            </a:lvl1pPr>
          </a:lstStyle>
          <a:p>
            <a:endParaRPr lang="hr-HR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hr-HR" sz="1200"/>
            </a:lvl1pPr>
          </a:lstStyle>
          <a:p>
            <a:fld id="{10672D4C-A99E-49DD-8A16-1D19942316C4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hr-HR" sz="1200"/>
            </a:lvl1pPr>
          </a:lstStyle>
          <a:p>
            <a:endParaRPr lang="hr-HR"/>
          </a:p>
        </p:txBody>
      </p:sp>
      <p:sp>
        <p:nvSpPr>
          <p:cNvPr id="3" name="Rectangl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hr-HR" sz="1200"/>
            </a:lvl1pPr>
          </a:lstStyle>
          <a:p>
            <a:fld id="{0391B76B-D742-4BD2-BF24-F4C760DB831C}" type="datetimeFigureOut">
              <a:rPr lang="sr-Latn-RS"/>
              <a:pPr/>
              <a:t>28.1.2019.</a:t>
            </a:fld>
            <a:endParaRPr lang="hr-HR"/>
          </a:p>
        </p:txBody>
      </p:sp>
      <p:sp>
        <p:nvSpPr>
          <p:cNvPr id="4" name="Rectangl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hr-HR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ctangl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hr-HR" sz="1200"/>
            </a:lvl1pPr>
          </a:lstStyle>
          <a:p>
            <a:endParaRPr lang="hr-H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hr-HR" sz="1200"/>
            </a:lvl1pPr>
          </a:lstStyle>
          <a:p>
            <a:fld id="{5257B995-136A-4A15-87A5-26420C3C1021}" type="slidenum">
              <a:rPr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hr-H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hr-H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hr-H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hr-H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hr-H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hr-H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hr-H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hr-H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hr-H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hr-HR" smtClean="0"/>
              <a:pPr/>
              <a:t>1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hr-HR" smtClean="0"/>
              <a:pPr/>
              <a:t>8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hr-HR" smtClean="0"/>
              <a:pPr/>
              <a:t>15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>
              <a:duotone>
                <a:schemeClr val="accent3"/>
                <a:srgbClr val="FFFFFF"/>
              </a:duotone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Rectangle 15"/>
            <p:cNvSpPr/>
            <p:nvPr userDrawn="1"/>
          </p:nvSpPr>
          <p:spPr>
            <a:xfrm>
              <a:off x="0" y="5184648"/>
              <a:ext cx="9144000" cy="1673352"/>
            </a:xfrm>
            <a:prstGeom prst="rect">
              <a:avLst/>
            </a:prstGeom>
            <a:gradFill flip="none" rotWithShape="1">
              <a:gsLst>
                <a:gs pos="39000">
                  <a:schemeClr val="accent5">
                    <a:alpha val="40000"/>
                  </a:schemeClr>
                </a:gs>
                <a:gs pos="0">
                  <a:schemeClr val="accent5">
                    <a:alpha val="90000"/>
                  </a:schemeClr>
                </a:gs>
                <a:gs pos="100000">
                  <a:schemeClr val="accent3">
                    <a:alpha val="4000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0" y="5257800"/>
              <a:ext cx="9144000" cy="1600200"/>
            </a:xfrm>
            <a:prstGeom prst="rect">
              <a:avLst/>
            </a:prstGeom>
            <a:gradFill flip="none" rotWithShape="1">
              <a:gsLst>
                <a:gs pos="39000">
                  <a:schemeClr val="accent5">
                    <a:alpha val="25000"/>
                  </a:schemeClr>
                </a:gs>
                <a:gs pos="100000">
                  <a:schemeClr val="accent3">
                    <a:alpha val="2500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0" y="3352801"/>
              <a:ext cx="9144000" cy="1827567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0" y="5181600"/>
              <a:ext cx="9144000" cy="1588"/>
            </a:xfrm>
            <a:prstGeom prst="line">
              <a:avLst/>
            </a:prstGeom>
            <a:ln w="28575" cap="flat" cmpd="sng" algn="ctr">
              <a:solidFill>
                <a:schemeClr val="bg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Shape 11"/>
          <p:cNvSpPr>
            <a:spLocks noGrp="1"/>
          </p:cNvSpPr>
          <p:nvPr>
            <p:ph type="ctrTitle"/>
          </p:nvPr>
        </p:nvSpPr>
        <p:spPr>
          <a:xfrm>
            <a:off x="455676" y="3373031"/>
            <a:ext cx="8229600" cy="2043684"/>
          </a:xfrm>
          <a:noFill/>
        </p:spPr>
        <p:txBody>
          <a:bodyPr anchor="b" anchorCtr="0">
            <a:normAutofit/>
          </a:bodyPr>
          <a:lstStyle>
            <a:lvl1pPr algn="l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hr-HR" sz="7000" kern="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13" name="Shape 12"/>
          <p:cNvSpPr>
            <a:spLocks noGrp="1"/>
          </p:cNvSpPr>
          <p:nvPr>
            <p:ph type="subTitle" idx="1"/>
          </p:nvPr>
        </p:nvSpPr>
        <p:spPr>
          <a:xfrm>
            <a:off x="566801" y="5429252"/>
            <a:ext cx="8129524" cy="757517"/>
          </a:xfrm>
        </p:spPr>
        <p:txBody>
          <a:bodyPr/>
          <a:lstStyle>
            <a:lvl1pPr marL="0" indent="0" algn="l" latinLnBrk="0">
              <a:buNone/>
              <a:defRPr lang="hr-HR" sz="1600" kern="100" cap="all" spc="1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77200" cy="1075426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92F8-22D6-43A7-B261-CD083DCFD29E}" type="datetime1">
              <a:rPr lang="sr-Latn-RS" smtClean="0"/>
              <a:t>28.1.2019.</a:t>
            </a:fld>
            <a:endParaRPr lang="hr-HR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Plan marketinga</a:t>
            </a:r>
            <a:endParaRPr lang="hr-HR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aglavlje sekcij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>
              <a:duotone>
                <a:schemeClr val="accent3"/>
                <a:srgbClr val="FFFFFF"/>
              </a:duotone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Rectangle 8"/>
            <p:cNvSpPr/>
            <p:nvPr userDrawn="1"/>
          </p:nvSpPr>
          <p:spPr>
            <a:xfrm>
              <a:off x="0" y="342900"/>
              <a:ext cx="9144000" cy="6172200"/>
            </a:xfrm>
            <a:prstGeom prst="rect">
              <a:avLst/>
            </a:prstGeom>
            <a:gradFill flip="none" rotWithShape="1">
              <a:gsLst>
                <a:gs pos="39000">
                  <a:schemeClr val="accent5">
                    <a:alpha val="40000"/>
                  </a:schemeClr>
                </a:gs>
                <a:gs pos="0">
                  <a:schemeClr val="accent5">
                    <a:alpha val="90000"/>
                  </a:schemeClr>
                </a:gs>
                <a:gs pos="100000">
                  <a:schemeClr val="accent3">
                    <a:alpha val="4000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0" y="457200"/>
              <a:ext cx="9144000" cy="5943600"/>
            </a:xfrm>
            <a:prstGeom prst="rect">
              <a:avLst/>
            </a:prstGeom>
            <a:gradFill flip="none" rotWithShape="1">
              <a:gsLst>
                <a:gs pos="39000">
                  <a:schemeClr val="accent5">
                    <a:alpha val="25000"/>
                  </a:schemeClr>
                </a:gs>
                <a:gs pos="100000">
                  <a:schemeClr val="accent3">
                    <a:alpha val="2500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0" y="341312"/>
              <a:ext cx="9144000" cy="1588"/>
            </a:xfrm>
            <a:prstGeom prst="line">
              <a:avLst/>
            </a:prstGeom>
            <a:ln w="28575" cap="flat" cmpd="sng" algn="ctr">
              <a:solidFill>
                <a:schemeClr val="bg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6505575"/>
              <a:ext cx="9144000" cy="1588"/>
            </a:xfrm>
            <a:prstGeom prst="line">
              <a:avLst/>
            </a:prstGeom>
            <a:ln w="28575" cap="flat" cmpd="sng" algn="ctr">
              <a:solidFill>
                <a:schemeClr val="bg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2" y="3962402"/>
            <a:ext cx="8153399" cy="1371599"/>
          </a:xfrm>
        </p:spPr>
        <p:txBody>
          <a:bodyPr anchor="b" anchorCtr="0"/>
          <a:lstStyle>
            <a:lvl1pPr algn="l" latinLnBrk="0">
              <a:defRPr lang="hr-HR" sz="4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557276" y="5438776"/>
            <a:ext cx="8129524" cy="904875"/>
          </a:xfrm>
        </p:spPr>
        <p:txBody>
          <a:bodyPr anchor="t" anchorCtr="0"/>
          <a:lstStyle>
            <a:lvl1pPr marL="0" indent="0" latinLnBrk="0">
              <a:buNone/>
              <a:defRPr lang="hr-HR" sz="1400" cap="all" spc="100" baseline="0">
                <a:solidFill>
                  <a:schemeClr val="bg1"/>
                </a:solidFill>
              </a:defRPr>
            </a:lvl1pPr>
            <a:lvl2pPr marL="457200" indent="0">
              <a:buNone/>
              <a:defRPr lang="hr-HR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hr-HR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hr-HR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hr-HR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hr-HR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hr-HR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hr-HR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hr-HR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adržaj d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533400" y="1600201"/>
            <a:ext cx="3962400" cy="4419600"/>
          </a:xfrm>
        </p:spPr>
        <p:txBody>
          <a:bodyPr/>
          <a:lstStyle>
            <a:lvl1pPr latinLnBrk="0">
              <a:defRPr lang="hr-HR" sz="2800"/>
            </a:lvl1pPr>
            <a:lvl2pPr>
              <a:defRPr lang="hr-HR" sz="2400"/>
            </a:lvl2pPr>
            <a:lvl3pPr>
              <a:defRPr lang="hr-HR" sz="2000"/>
            </a:lvl3pPr>
            <a:lvl4pPr>
              <a:defRPr lang="hr-HR" sz="1800"/>
            </a:lvl4pPr>
            <a:lvl5pPr>
              <a:defRPr lang="hr-HR" sz="1800"/>
            </a:lvl5pPr>
            <a:lvl6pPr>
              <a:defRPr lang="hr-HR" sz="1800"/>
            </a:lvl6pPr>
            <a:lvl7pPr>
              <a:defRPr lang="hr-HR" sz="1800"/>
            </a:lvl7pPr>
            <a:lvl8pPr>
              <a:defRPr lang="hr-HR" sz="1800"/>
            </a:lvl8pPr>
            <a:lvl9pPr>
              <a:defRPr lang="hr-HR"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3962400" cy="4419600"/>
          </a:xfrm>
        </p:spPr>
        <p:txBody>
          <a:bodyPr/>
          <a:lstStyle>
            <a:lvl1pPr latinLnBrk="0">
              <a:defRPr lang="hr-HR" sz="2800"/>
            </a:lvl1pPr>
            <a:lvl2pPr>
              <a:defRPr lang="hr-HR" sz="2400"/>
            </a:lvl2pPr>
            <a:lvl3pPr>
              <a:defRPr lang="hr-HR" sz="2000"/>
            </a:lvl3pPr>
            <a:lvl4pPr>
              <a:defRPr lang="hr-HR" sz="1800"/>
            </a:lvl4pPr>
            <a:lvl5pPr>
              <a:defRPr lang="hr-HR" sz="1800"/>
            </a:lvl5pPr>
            <a:lvl6pPr>
              <a:defRPr lang="hr-HR" sz="1800"/>
            </a:lvl6pPr>
            <a:lvl7pPr>
              <a:defRPr lang="hr-HR" sz="1800"/>
            </a:lvl7pPr>
            <a:lvl8pPr>
              <a:defRPr lang="hr-HR" sz="1800"/>
            </a:lvl8pPr>
            <a:lvl9pPr>
              <a:defRPr lang="hr-HR"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BFD13-F8FD-43AC-9F46-01DCEA9C7CCC}" type="datetime1">
              <a:rPr lang="sr-Latn-RS" smtClean="0"/>
              <a:t>28.1.2019.</a:t>
            </a:fld>
            <a:endParaRPr lang="hr-HR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Plan marketinga</a:t>
            </a:r>
            <a:endParaRPr lang="hr-H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hr-HR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533400" y="1600201"/>
            <a:ext cx="3963988" cy="574675"/>
          </a:xfrm>
        </p:spPr>
        <p:txBody>
          <a:bodyPr anchor="b"/>
          <a:lstStyle>
            <a:lvl1pPr marL="0" indent="0" latinLnBrk="0">
              <a:buNone/>
              <a:defRPr lang="hr-HR" sz="2400" b="1"/>
            </a:lvl1pPr>
            <a:lvl2pPr marL="457200" indent="0">
              <a:buNone/>
              <a:defRPr lang="hr-HR" sz="2000" b="1"/>
            </a:lvl2pPr>
            <a:lvl3pPr marL="914400" indent="0">
              <a:buNone/>
              <a:defRPr lang="hr-HR" sz="1800" b="1"/>
            </a:lvl3pPr>
            <a:lvl4pPr marL="1371600" indent="0">
              <a:buNone/>
              <a:defRPr lang="hr-HR" sz="1600" b="1"/>
            </a:lvl4pPr>
            <a:lvl5pPr marL="1828800" indent="0">
              <a:buNone/>
              <a:defRPr lang="hr-HR" sz="1600" b="1"/>
            </a:lvl5pPr>
            <a:lvl6pPr marL="2286000" indent="0">
              <a:buNone/>
              <a:defRPr lang="hr-HR" sz="1600" b="1"/>
            </a:lvl6pPr>
            <a:lvl7pPr marL="2743200" indent="0">
              <a:buNone/>
              <a:defRPr lang="hr-HR" sz="1600" b="1"/>
            </a:lvl7pPr>
            <a:lvl8pPr marL="3200400" indent="0">
              <a:buNone/>
              <a:defRPr lang="hr-HR" sz="1600" b="1"/>
            </a:lvl8pPr>
            <a:lvl9pPr marL="3657600" indent="0">
              <a:buNone/>
              <a:defRPr lang="hr-HR"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533400" y="2174877"/>
            <a:ext cx="3963988" cy="3844925"/>
          </a:xfrm>
        </p:spPr>
        <p:txBody>
          <a:bodyPr/>
          <a:lstStyle>
            <a:lvl1pPr latinLnBrk="0">
              <a:defRPr lang="hr-HR" sz="2400"/>
            </a:lvl1pPr>
            <a:lvl2pPr>
              <a:defRPr lang="hr-HR" sz="2000"/>
            </a:lvl2pPr>
            <a:lvl3pPr>
              <a:defRPr lang="hr-HR" sz="1800"/>
            </a:lvl3pPr>
            <a:lvl4pPr>
              <a:defRPr lang="hr-HR" sz="1600"/>
            </a:lvl4pPr>
            <a:lvl5pPr>
              <a:defRPr lang="hr-HR" sz="1600"/>
            </a:lvl5pPr>
            <a:lvl6pPr>
              <a:defRPr lang="hr-HR" sz="1600"/>
            </a:lvl6pPr>
            <a:lvl7pPr>
              <a:defRPr lang="hr-HR" sz="1600"/>
            </a:lvl7pPr>
            <a:lvl8pPr>
              <a:defRPr lang="hr-HR" sz="1600"/>
            </a:lvl8pPr>
            <a:lvl9pPr>
              <a:defRPr lang="hr-HR"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7" y="1600201"/>
            <a:ext cx="3965574" cy="574675"/>
          </a:xfrm>
        </p:spPr>
        <p:txBody>
          <a:bodyPr anchor="b"/>
          <a:lstStyle>
            <a:lvl1pPr marL="0" indent="0" latinLnBrk="0">
              <a:buNone/>
              <a:defRPr lang="hr-HR" sz="2400" b="1"/>
            </a:lvl1pPr>
            <a:lvl2pPr marL="457200" indent="0">
              <a:buNone/>
              <a:defRPr lang="hr-HR" sz="2000" b="1"/>
            </a:lvl2pPr>
            <a:lvl3pPr marL="914400" indent="0">
              <a:buNone/>
              <a:defRPr lang="hr-HR" sz="1800" b="1"/>
            </a:lvl3pPr>
            <a:lvl4pPr marL="1371600" indent="0">
              <a:buNone/>
              <a:defRPr lang="hr-HR" sz="1600" b="1"/>
            </a:lvl4pPr>
            <a:lvl5pPr marL="1828800" indent="0">
              <a:buNone/>
              <a:defRPr lang="hr-HR" sz="1600" b="1"/>
            </a:lvl5pPr>
            <a:lvl6pPr marL="2286000" indent="0">
              <a:buNone/>
              <a:defRPr lang="hr-HR" sz="1600" b="1"/>
            </a:lvl6pPr>
            <a:lvl7pPr marL="2743200" indent="0">
              <a:buNone/>
              <a:defRPr lang="hr-HR" sz="1600" b="1"/>
            </a:lvl7pPr>
            <a:lvl8pPr marL="3200400" indent="0">
              <a:buNone/>
              <a:defRPr lang="hr-HR" sz="1600" b="1"/>
            </a:lvl8pPr>
            <a:lvl9pPr marL="3657600" indent="0">
              <a:buNone/>
              <a:defRPr lang="hr-HR"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7" y="2174877"/>
            <a:ext cx="3965574" cy="3844925"/>
          </a:xfrm>
        </p:spPr>
        <p:txBody>
          <a:bodyPr/>
          <a:lstStyle>
            <a:lvl1pPr latinLnBrk="0">
              <a:defRPr lang="hr-HR" sz="2400"/>
            </a:lvl1pPr>
            <a:lvl2pPr>
              <a:defRPr lang="hr-HR" sz="2000"/>
            </a:lvl2pPr>
            <a:lvl3pPr>
              <a:defRPr lang="hr-HR" sz="1800"/>
            </a:lvl3pPr>
            <a:lvl4pPr>
              <a:defRPr lang="hr-HR" sz="1600"/>
            </a:lvl4pPr>
            <a:lvl5pPr>
              <a:defRPr lang="hr-HR" sz="1600"/>
            </a:lvl5pPr>
            <a:lvl6pPr>
              <a:defRPr lang="hr-HR" sz="1600"/>
            </a:lvl6pPr>
            <a:lvl7pPr>
              <a:defRPr lang="hr-HR" sz="1600"/>
            </a:lvl7pPr>
            <a:lvl8pPr>
              <a:defRPr lang="hr-HR" sz="1600"/>
            </a:lvl8pPr>
            <a:lvl9pPr>
              <a:defRPr lang="hr-HR"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F9AC7-EEC9-4C9C-8547-6D0ED569E70D}" type="datetime1">
              <a:rPr lang="sr-Latn-RS" smtClean="0"/>
              <a:t>28.1.2019.</a:t>
            </a:fld>
            <a:endParaRPr lang="hr-HR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Plan marketinga</a:t>
            </a:r>
            <a:endParaRPr lang="hr-HR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13FA-0AF0-4018-8227-A6B82E0E3BB8}" type="datetime1">
              <a:rPr lang="sr-Latn-RS" smtClean="0"/>
              <a:t>28.1.2019.</a:t>
            </a:fld>
            <a:endParaRPr lang="hr-HR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Plan marketinga</a:t>
            </a:r>
            <a:endParaRPr lang="hr-HR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2932114" cy="968375"/>
          </a:xfrm>
        </p:spPr>
        <p:txBody>
          <a:bodyPr anchor="b"/>
          <a:lstStyle>
            <a:lvl1pPr algn="l" latinLnBrk="0">
              <a:defRPr lang="hr-HR" sz="2000" b="1">
                <a:latin typeface="+mn-lt"/>
              </a:defRPr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457200"/>
            <a:ext cx="5035550" cy="5562602"/>
          </a:xfrm>
        </p:spPr>
        <p:txBody>
          <a:bodyPr/>
          <a:lstStyle>
            <a:lvl1pPr latinLnBrk="0">
              <a:defRPr lang="hr-HR" sz="3200"/>
            </a:lvl1pPr>
            <a:lvl2pPr>
              <a:defRPr lang="hr-HR" sz="2800"/>
            </a:lvl2pPr>
            <a:lvl3pPr>
              <a:defRPr lang="hr-HR" sz="2400"/>
            </a:lvl3pPr>
            <a:lvl4pPr>
              <a:defRPr lang="hr-HR" sz="2000"/>
            </a:lvl4pPr>
            <a:lvl5pPr>
              <a:defRPr lang="hr-HR" sz="2000"/>
            </a:lvl5pPr>
            <a:lvl6pPr>
              <a:defRPr lang="hr-HR" sz="2000"/>
            </a:lvl6pPr>
            <a:lvl7pPr>
              <a:defRPr lang="hr-HR" sz="2000"/>
            </a:lvl7pPr>
            <a:lvl8pPr>
              <a:defRPr lang="hr-HR" sz="2000"/>
            </a:lvl8pPr>
            <a:lvl9pPr>
              <a:defRPr lang="hr-HR"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533400" y="1435101"/>
            <a:ext cx="2932114" cy="4584700"/>
          </a:xfrm>
        </p:spPr>
        <p:txBody>
          <a:bodyPr/>
          <a:lstStyle>
            <a:lvl1pPr marL="0" indent="0" latinLnBrk="0">
              <a:buNone/>
              <a:defRPr lang="hr-HR" sz="1400"/>
            </a:lvl1pPr>
            <a:lvl2pPr marL="457200" indent="0">
              <a:buNone/>
              <a:defRPr lang="hr-HR" sz="1200"/>
            </a:lvl2pPr>
            <a:lvl3pPr marL="914400" indent="0">
              <a:buNone/>
              <a:defRPr lang="hr-HR" sz="1000"/>
            </a:lvl3pPr>
            <a:lvl4pPr marL="1371600" indent="0">
              <a:buNone/>
              <a:defRPr lang="hr-HR" sz="900"/>
            </a:lvl4pPr>
            <a:lvl5pPr marL="1828800" indent="0">
              <a:buNone/>
              <a:defRPr lang="hr-HR" sz="900"/>
            </a:lvl5pPr>
            <a:lvl6pPr marL="2286000" indent="0">
              <a:buNone/>
              <a:defRPr lang="hr-HR" sz="900"/>
            </a:lvl6pPr>
            <a:lvl7pPr marL="2743200" indent="0">
              <a:buNone/>
              <a:defRPr lang="hr-HR" sz="900"/>
            </a:lvl7pPr>
            <a:lvl8pPr marL="3200400" indent="0">
              <a:buNone/>
              <a:defRPr lang="hr-HR" sz="900"/>
            </a:lvl8pPr>
            <a:lvl9pPr marL="3657600" indent="0">
              <a:buNone/>
              <a:defRPr lang="hr-HR"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837C-FF89-4E00-8EFF-78F222C65A0D}" type="datetime1">
              <a:rPr lang="sr-Latn-RS" smtClean="0"/>
              <a:t>28.1.2019.</a:t>
            </a:fld>
            <a:endParaRPr lang="hr-HR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Plan marketinga</a:t>
            </a:r>
            <a:endParaRPr lang="hr-H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latinLnBrk="0">
              <a:defRPr lang="hr-HR" sz="2000" b="1">
                <a:latin typeface="+mn-lt"/>
              </a:defRPr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ctangl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hr-HR" sz="3200"/>
            </a:lvl1pPr>
            <a:lvl2pPr marL="457200" indent="0">
              <a:buNone/>
              <a:defRPr lang="hr-HR" sz="2800"/>
            </a:lvl2pPr>
            <a:lvl3pPr marL="914400" indent="0">
              <a:buNone/>
              <a:defRPr lang="hr-HR" sz="2400"/>
            </a:lvl3pPr>
            <a:lvl4pPr marL="1371600" indent="0">
              <a:buNone/>
              <a:defRPr lang="hr-HR" sz="2000"/>
            </a:lvl4pPr>
            <a:lvl5pPr marL="1828800" indent="0">
              <a:buNone/>
              <a:defRPr lang="hr-HR" sz="2000"/>
            </a:lvl5pPr>
            <a:lvl6pPr marL="2286000" indent="0">
              <a:buNone/>
              <a:defRPr lang="hr-HR" sz="2000"/>
            </a:lvl6pPr>
            <a:lvl7pPr marL="2743200" indent="0">
              <a:buNone/>
              <a:defRPr lang="hr-HR" sz="2000"/>
            </a:lvl7pPr>
            <a:lvl8pPr marL="3200400" indent="0">
              <a:buNone/>
              <a:defRPr lang="hr-HR" sz="2000"/>
            </a:lvl8pPr>
            <a:lvl9pPr marL="3657600" indent="0">
              <a:buNone/>
              <a:defRPr lang="hr-HR" sz="2000"/>
            </a:lvl9pPr>
          </a:lstStyle>
          <a:p>
            <a:r>
              <a:rPr lang="hr-HR" smtClean="0"/>
              <a:t>Kliknite ikonu da biste dodali  sliku</a:t>
            </a:r>
            <a:endParaRPr lang="hr-HR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52462"/>
          </a:xfrm>
        </p:spPr>
        <p:txBody>
          <a:bodyPr/>
          <a:lstStyle>
            <a:lvl1pPr marL="0" indent="0" latinLnBrk="0">
              <a:buNone/>
              <a:defRPr lang="hr-HR" sz="1400"/>
            </a:lvl1pPr>
            <a:lvl2pPr marL="457200" indent="0">
              <a:buNone/>
              <a:defRPr lang="hr-HR" sz="1200"/>
            </a:lvl2pPr>
            <a:lvl3pPr marL="914400" indent="0">
              <a:buNone/>
              <a:defRPr lang="hr-HR" sz="1000"/>
            </a:lvl3pPr>
            <a:lvl4pPr marL="1371600" indent="0">
              <a:buNone/>
              <a:defRPr lang="hr-HR" sz="900"/>
            </a:lvl4pPr>
            <a:lvl5pPr marL="1828800" indent="0">
              <a:buNone/>
              <a:defRPr lang="hr-HR" sz="900"/>
            </a:lvl5pPr>
            <a:lvl6pPr marL="2286000" indent="0">
              <a:buNone/>
              <a:defRPr lang="hr-HR" sz="900"/>
            </a:lvl6pPr>
            <a:lvl7pPr marL="2743200" indent="0">
              <a:buNone/>
              <a:defRPr lang="hr-HR" sz="900"/>
            </a:lvl7pPr>
            <a:lvl8pPr marL="3200400" indent="0">
              <a:buNone/>
              <a:defRPr lang="hr-HR" sz="900"/>
            </a:lvl8pPr>
            <a:lvl9pPr marL="3657600" indent="0">
              <a:buNone/>
              <a:defRPr lang="hr-HR"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B63C6-AF85-46BF-8EEA-6934885C3045}" type="datetime1">
              <a:rPr lang="sr-Latn-RS" smtClean="0"/>
              <a:t>28.1.2019.</a:t>
            </a:fld>
            <a:endParaRPr lang="hr-HR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Plan marketinga</a:t>
            </a:r>
            <a:endParaRPr lang="hr-H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Rectangle 18"/>
          <p:cNvPicPr>
            <a:picLocks noChangeAspect="1"/>
          </p:cNvPicPr>
          <p:nvPr/>
        </p:nvPicPr>
        <p:blipFill>
          <a:blip r:embed="rId11">
            <a:duotone>
              <a:schemeClr val="accent3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roup 19"/>
          <p:cNvGrpSpPr/>
          <p:nvPr/>
        </p:nvGrpSpPr>
        <p:grpSpPr>
          <a:xfrm>
            <a:off x="304800" y="0"/>
            <a:ext cx="8534400" cy="6860650"/>
            <a:chOff x="304800" y="0"/>
            <a:chExt cx="8534400" cy="6860650"/>
          </a:xfrm>
        </p:grpSpPr>
        <p:sp>
          <p:nvSpPr>
            <p:cNvPr id="21" name="Rectangle 20"/>
            <p:cNvSpPr/>
            <p:nvPr userDrawn="1"/>
          </p:nvSpPr>
          <p:spPr>
            <a:xfrm>
              <a:off x="457200" y="0"/>
              <a:ext cx="8229600" cy="6477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 w="25400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2" name="Rectangle 21"/>
            <p:cNvSpPr/>
            <p:nvPr userDrawn="1"/>
          </p:nvSpPr>
          <p:spPr>
            <a:xfrm flipH="1">
              <a:off x="457200" y="381000"/>
              <a:ext cx="8229600" cy="6477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 w="25400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686800" y="0"/>
              <a:ext cx="152400" cy="6477000"/>
            </a:xfrm>
            <a:prstGeom prst="rect">
              <a:avLst/>
            </a:prstGeom>
            <a:solidFill>
              <a:schemeClr val="accent5"/>
            </a:solidFill>
            <a:ln w="25400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304800" y="383650"/>
              <a:ext cx="152400" cy="6477000"/>
            </a:xfrm>
            <a:prstGeom prst="rect">
              <a:avLst/>
            </a:prstGeom>
            <a:solidFill>
              <a:schemeClr val="accent5"/>
            </a:solidFill>
            <a:ln w="25400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457200" y="6477000"/>
              <a:ext cx="8382000" cy="76200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65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</a:gradFill>
            <a:ln w="25400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6" name="Rectangle 25"/>
            <p:cNvSpPr/>
            <p:nvPr userDrawn="1"/>
          </p:nvSpPr>
          <p:spPr>
            <a:xfrm flipH="1">
              <a:off x="304800" y="310738"/>
              <a:ext cx="8382000" cy="76200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65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</a:gradFill>
            <a:ln w="25400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77200" cy="1075426"/>
          </a:xfrm>
          <a:prstGeom prst="rect">
            <a:avLst/>
          </a:prstGeom>
        </p:spPr>
        <p:txBody>
          <a:bodyPr vert="horz" rtlCol="0" anchor="b" anchorCtr="0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533400" y="1600203"/>
            <a:ext cx="8077200" cy="4412411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2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latinLnBrk="0">
              <a:defRPr lang="hr-HR" sz="1000">
                <a:solidFill>
                  <a:schemeClr val="tx2"/>
                </a:solidFill>
                <a:latin typeface="+mj-lt"/>
              </a:defRPr>
            </a:lvl1pPr>
          </a:lstStyle>
          <a:p>
            <a:fld id="{CA933A0F-8AA2-4279-8FEF-91600453604E}" type="datetime1">
              <a:rPr lang="sr-Latn-RS" sz="1000" smtClean="0">
                <a:solidFill>
                  <a:schemeClr val="tx2"/>
                </a:solidFill>
                <a:latin typeface="+mj-lt"/>
              </a:rPr>
              <a:t>28.1.2019.</a:t>
            </a:fld>
            <a:endParaRPr lang="hr-HR" sz="10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ftr" sz="quarter" idx="3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latinLnBrk="0">
              <a:defRPr lang="hr-HR" sz="1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hr-HR" sz="1000" smtClean="0">
                <a:solidFill>
                  <a:schemeClr val="tx2"/>
                </a:solidFill>
                <a:latin typeface="+mj-lt"/>
              </a:rPr>
              <a:t>Plan marketinga</a:t>
            </a:r>
            <a:endParaRPr lang="hr-HR" sz="10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4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latinLnBrk="0">
              <a:defRPr lang="hr-HR" sz="1000">
                <a:solidFill>
                  <a:schemeClr val="tx2"/>
                </a:solidFill>
                <a:latin typeface="+mj-lt"/>
              </a:defRPr>
            </a:lvl1pPr>
          </a:lstStyle>
          <a:p>
            <a:fld id="{53325215-7382-4C1B-86B1-E9DB9649FF55}" type="slidenum">
              <a:rPr lang="hr-HR" sz="1000">
                <a:solidFill>
                  <a:schemeClr val="tx2"/>
                </a:solidFill>
                <a:latin typeface="+mj-lt"/>
              </a:rPr>
              <a:pPr/>
              <a:t>‹#›</a:t>
            </a:fld>
            <a:endParaRPr lang="hr-HR" sz="1000">
              <a:solidFill>
                <a:schemeClr val="tx2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dt="0"/>
  <p:txStyles>
    <p:titleStyle>
      <a:lvl1pPr algn="l" rtl="0" eaLnBrk="1" latinLnBrk="0" hangingPunct="1">
        <a:spcBef>
          <a:spcPct val="0"/>
        </a:spcBef>
        <a:buNone/>
        <a:defRPr lang="hr-HR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lang="hr-HR"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lang="hr-HR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lang="hr-HR"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lang="hr-HR"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lang="hr-HR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lang="hr-HR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lang="hr-HR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lang="hr-HR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lang="hr-HR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lang="hr-HR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hr-HR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hr-HR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hr-HR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hr-HR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hr-HR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hr-HR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hr-HR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hr-HR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MARKETING PLAN</a:t>
            </a:r>
            <a:endParaRPr lang="hr-HR" dirty="0"/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hr-HR" sz="2800" dirty="0" smtClean="0"/>
              <a:t>Marketing 1</a:t>
            </a:r>
          </a:p>
          <a:p>
            <a:r>
              <a:rPr lang="hr-HR" dirty="0" smtClean="0"/>
              <a:t>Anita </a:t>
            </a:r>
            <a:r>
              <a:rPr lang="hr-HR" dirty="0" err="1" smtClean="0"/>
              <a:t>grgić</a:t>
            </a:r>
            <a:r>
              <a:rPr lang="hr-HR" dirty="0" smtClean="0"/>
              <a:t>, prof.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8077200" cy="1075426"/>
          </a:xfrm>
        </p:spPr>
        <p:txBody>
          <a:bodyPr/>
          <a:lstStyle/>
          <a:p>
            <a:r>
              <a:rPr lang="hr-HR" dirty="0" smtClean="0"/>
              <a:t>SWOT ANALIZA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399" y="1090094"/>
            <a:ext cx="8633237" cy="5435250"/>
          </a:xfrm>
          <a:prstGeom prst="rect">
            <a:avLst/>
          </a:prstGeom>
          <a:noFill/>
          <a:ln/>
        </p:spPr>
      </p:pic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Plan marketinga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hr-HR" smtClean="0"/>
              <a:pPr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022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3. CILJEVI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definirani radi </a:t>
            </a:r>
            <a:r>
              <a:rPr lang="hr-HR" dirty="0"/>
              <a:t>praćenja </a:t>
            </a:r>
            <a:r>
              <a:rPr lang="hr-HR" dirty="0" smtClean="0"/>
              <a:t>napretka i poduzimanje </a:t>
            </a:r>
            <a:r>
              <a:rPr lang="hr-HR" dirty="0"/>
              <a:t>korektivnih </a:t>
            </a:r>
            <a:r>
              <a:rPr lang="hr-HR" dirty="0" smtClean="0"/>
              <a:t>mjera. Trebaju biti: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– realni</a:t>
            </a:r>
          </a:p>
          <a:p>
            <a:pPr marL="0" indent="0">
              <a:buNone/>
            </a:pPr>
            <a:r>
              <a:rPr lang="hr-HR" dirty="0"/>
              <a:t>– mjerljivi</a:t>
            </a:r>
          </a:p>
          <a:p>
            <a:pPr marL="0" indent="0">
              <a:buNone/>
            </a:pPr>
            <a:r>
              <a:rPr lang="hr-HR" dirty="0"/>
              <a:t>– najčešće su jednogodišnji (mogu se postaviti za duže ili </a:t>
            </a:r>
            <a:r>
              <a:rPr lang="hr-HR" dirty="0" smtClean="0"/>
              <a:t>kraće razdoblje</a:t>
            </a:r>
            <a:r>
              <a:rPr lang="hr-HR" dirty="0"/>
              <a:t>)</a:t>
            </a:r>
          </a:p>
          <a:p>
            <a:pPr marL="0" indent="0">
              <a:buNone/>
            </a:pPr>
            <a:r>
              <a:rPr lang="hr-HR" dirty="0" smtClean="0"/>
              <a:t> - </a:t>
            </a:r>
            <a:r>
              <a:rPr lang="hr-HR" sz="2400" dirty="0"/>
              <a:t>npr. cilj poduzeća može biti doseći </a:t>
            </a:r>
            <a:r>
              <a:rPr lang="hr-HR" sz="2400" dirty="0" smtClean="0"/>
              <a:t>5 % </a:t>
            </a:r>
            <a:r>
              <a:rPr lang="hr-HR" sz="2400" dirty="0"/>
              <a:t>udjela u prvoj godini</a:t>
            </a:r>
            <a:r>
              <a:rPr lang="hr-HR" sz="2400" dirty="0" smtClean="0"/>
              <a:t>, stvoriti </a:t>
            </a:r>
            <a:r>
              <a:rPr lang="hr-HR" sz="2400" dirty="0"/>
              <a:t>prepoznatljivu i jaku marku u roku od 2 </a:t>
            </a:r>
            <a:r>
              <a:rPr lang="hr-HR" sz="2400" dirty="0" smtClean="0"/>
              <a:t>godine</a:t>
            </a:r>
            <a:endParaRPr lang="hr-HR" sz="2400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Plan marketinga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hr-HR" smtClean="0"/>
              <a:pPr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073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CILJEVI prema kriteriju SMART</a:t>
            </a:r>
            <a:endParaRPr lang="hr-HR" dirty="0"/>
          </a:p>
        </p:txBody>
      </p:sp>
      <p:pic>
        <p:nvPicPr>
          <p:cNvPr id="4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772816"/>
            <a:ext cx="7704856" cy="4896544"/>
          </a:xfrm>
          <a:prstGeom prst="rect">
            <a:avLst/>
          </a:prstGeom>
        </p:spPr>
      </p:pic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Plan marketinga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hr-HR" smtClean="0"/>
              <a:pPr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5618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03465" y="476672"/>
            <a:ext cx="8077200" cy="1152128"/>
          </a:xfrm>
        </p:spPr>
        <p:txBody>
          <a:bodyPr>
            <a:normAutofit/>
          </a:bodyPr>
          <a:lstStyle/>
          <a:p>
            <a:r>
              <a:rPr lang="hr-HR" dirty="0" smtClean="0"/>
              <a:t>  4. Strategija  marketinga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27584" y="1340768"/>
            <a:ext cx="8077200" cy="54205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dirty="0"/>
          </a:p>
          <a:p>
            <a:r>
              <a:rPr lang="hr-HR" dirty="0" smtClean="0"/>
              <a:t>Gr. riječ </a:t>
            </a:r>
            <a:r>
              <a:rPr lang="hr-HR" dirty="0" err="1"/>
              <a:t>stratos</a:t>
            </a:r>
            <a:r>
              <a:rPr lang="hr-HR" dirty="0"/>
              <a:t> (vojska) i ago (vodim)</a:t>
            </a:r>
          </a:p>
          <a:p>
            <a:r>
              <a:rPr lang="hr-HR" dirty="0" smtClean="0"/>
              <a:t>Strategija određuje </a:t>
            </a:r>
            <a:r>
              <a:rPr lang="hr-HR" b="1" dirty="0" smtClean="0"/>
              <a:t>kako koristiti resurse i prednosti</a:t>
            </a:r>
            <a:r>
              <a:rPr lang="hr-HR" dirty="0" smtClean="0"/>
              <a:t> kako bi ostvarili dugoročne ciljeve</a:t>
            </a:r>
            <a:endParaRPr lang="hr-HR" dirty="0"/>
          </a:p>
          <a:p>
            <a:endParaRPr lang="hr-HR" dirty="0" smtClean="0"/>
          </a:p>
          <a:p>
            <a:r>
              <a:rPr lang="hr-HR" dirty="0" smtClean="0"/>
              <a:t>prije kreiranja </a:t>
            </a:r>
            <a:r>
              <a:rPr lang="hr-HR" dirty="0" err="1" smtClean="0"/>
              <a:t>mkt</a:t>
            </a:r>
            <a:r>
              <a:rPr lang="hr-HR" dirty="0" smtClean="0"/>
              <a:t> strategije postavljaju se ciljevi, nakon čega će se odrediti pravci djelovanja, a nakon toga slijedi taktika..</a:t>
            </a:r>
          </a:p>
          <a:p>
            <a:r>
              <a:rPr lang="hr-HR" dirty="0" smtClean="0"/>
              <a:t>Dobrom strategijom se ostvaruju bolji rezultati od konkurencije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Plan marketinga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hr-HR" smtClean="0"/>
              <a:pPr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077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077200" cy="911938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>5. Taktike marketinga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Specifične marketinške aktivnosti kojima se ostvaruju postavljeni ciljevi</a:t>
            </a:r>
          </a:p>
          <a:p>
            <a:r>
              <a:rPr lang="hr-HR" dirty="0" smtClean="0"/>
              <a:t>Taktikama se određuju sve pojedinosti vezane uz 4 p </a:t>
            </a:r>
          </a:p>
          <a:p>
            <a:r>
              <a:rPr lang="hr-HR" dirty="0" smtClean="0"/>
              <a:t>„pravi proizvod, po pravoj cijeni, na pravom mjestu, uz pravu promociju”</a:t>
            </a:r>
          </a:p>
          <a:p>
            <a:r>
              <a:rPr lang="hr-HR" dirty="0" smtClean="0"/>
              <a:t>Promocija pomaže pozicioniranju proizvoda u svijesti potrošača</a:t>
            </a:r>
          </a:p>
          <a:p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Plan marketinga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hr-HR" smtClean="0"/>
              <a:pPr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340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5. Financijski proračun</a:t>
            </a:r>
            <a:endParaRPr lang="hr-HR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financijski </a:t>
            </a:r>
            <a:r>
              <a:rPr lang="hr-HR" dirty="0"/>
              <a:t>model i pretpostavke cijena.</a:t>
            </a:r>
          </a:p>
          <a:p>
            <a:pPr lvl="1"/>
            <a:r>
              <a:rPr lang="hr-HR" dirty="0" smtClean="0"/>
              <a:t>Pregled troškova, plan prihoda, očekivani povrat</a:t>
            </a:r>
          </a:p>
          <a:p>
            <a:pPr lvl="1"/>
            <a:r>
              <a:rPr lang="hr-HR" dirty="0" smtClean="0"/>
              <a:t>Služi za određivanje potrebne količine novca za ostvarenje ciljeva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3335959"/>
            <a:ext cx="4057650" cy="2686050"/>
          </a:xfrm>
          <a:prstGeom prst="rect">
            <a:avLst/>
          </a:prstGeom>
        </p:spPr>
      </p:pic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Plan marketinga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hr-HR" smtClean="0"/>
              <a:pPr/>
              <a:t>15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7. Provođenje i kontrola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Implementacijom se plan provodi u djelo – aktivnostima se ostvaruju ciljevi</a:t>
            </a:r>
            <a:endParaRPr lang="hr-HR" dirty="0"/>
          </a:p>
          <a:p>
            <a:r>
              <a:rPr lang="hr-HR" dirty="0" smtClean="0"/>
              <a:t>Kontrolom se provjerava  u kojoj su mjeri marketinški ciljevi ostvareni. Ako nisu slijede korekcije…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3598328"/>
            <a:ext cx="3678570" cy="2883421"/>
          </a:xfrm>
          <a:prstGeom prst="rect">
            <a:avLst/>
          </a:prstGeom>
        </p:spPr>
      </p:pic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Plan marketinga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hr-HR" smtClean="0"/>
              <a:pPr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440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5576" y="1180238"/>
            <a:ext cx="8077200" cy="839930"/>
          </a:xfrm>
        </p:spPr>
        <p:txBody>
          <a:bodyPr>
            <a:normAutofit fontScale="90000"/>
          </a:bodyPr>
          <a:lstStyle/>
          <a:p>
            <a:r>
              <a:rPr lang="hr-HR" altLang="sr-Latn-RS" sz="3100" b="1" dirty="0" smtClean="0">
                <a:solidFill>
                  <a:schemeClr val="hlink"/>
                </a:solidFill>
              </a:rPr>
              <a:t/>
            </a:r>
            <a:br>
              <a:rPr lang="hr-HR" altLang="sr-Latn-RS" sz="3100" b="1" dirty="0" smtClean="0">
                <a:solidFill>
                  <a:schemeClr val="hlink"/>
                </a:solidFill>
              </a:rPr>
            </a:br>
            <a:r>
              <a:rPr lang="hr-HR" altLang="sr-Latn-RS" sz="3100" b="1" dirty="0" smtClean="0">
                <a:solidFill>
                  <a:schemeClr val="accent6">
                    <a:lumMod val="75000"/>
                  </a:schemeClr>
                </a:solidFill>
              </a:rPr>
              <a:t>KAKO </a:t>
            </a:r>
            <a:r>
              <a:rPr lang="hr-HR" altLang="sr-Latn-RS" sz="3100" b="1" dirty="0">
                <a:solidFill>
                  <a:schemeClr val="accent6">
                    <a:lumMod val="75000"/>
                  </a:schemeClr>
                </a:solidFill>
              </a:rPr>
              <a:t>ĆEMO ZNATI DA SMO STIGLI TAMO KAMO SMO ŽELJELI STIĆI?”</a:t>
            </a:r>
            <a:r>
              <a:rPr lang="hr-HR" altLang="sr-Latn-RS" sz="31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hr-HR" altLang="sr-Latn-RS" sz="3100" dirty="0">
                <a:solidFill>
                  <a:schemeClr val="accent6">
                    <a:lumMod val="75000"/>
                  </a:schemeClr>
                </a:solidFill>
              </a:rPr>
            </a:br>
            <a:endParaRPr lang="hr-H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2852936"/>
            <a:ext cx="8077200" cy="315967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hr-HR" altLang="sr-Latn-RS" u="sng" dirty="0" smtClean="0"/>
              <a:t>Kontrola</a:t>
            </a:r>
          </a:p>
          <a:p>
            <a:pPr>
              <a:lnSpc>
                <a:spcPct val="90000"/>
              </a:lnSpc>
            </a:pPr>
            <a:r>
              <a:rPr lang="hr-HR" altLang="sr-Latn-RS" u="sng" dirty="0" smtClean="0"/>
              <a:t>Metode </a:t>
            </a:r>
            <a:r>
              <a:rPr lang="hr-HR" altLang="sr-Latn-RS" u="sng" dirty="0"/>
              <a:t>mjerenja</a:t>
            </a:r>
            <a:r>
              <a:rPr lang="hr-HR" altLang="sr-Latn-RS" dirty="0"/>
              <a:t> napretka </a:t>
            </a:r>
            <a:r>
              <a:rPr lang="hr-HR" altLang="sr-Latn-RS" u="sng" dirty="0"/>
              <a:t>i odgovorne</a:t>
            </a:r>
            <a:r>
              <a:rPr lang="hr-HR" altLang="sr-Latn-RS" dirty="0"/>
              <a:t> </a:t>
            </a:r>
            <a:r>
              <a:rPr lang="hr-HR" altLang="sr-Latn-RS" u="sng" dirty="0"/>
              <a:t>osobe</a:t>
            </a:r>
            <a:r>
              <a:rPr lang="hr-HR" altLang="sr-Latn-RS" dirty="0"/>
              <a:t> treba imenovati prije provedbe plana</a:t>
            </a:r>
          </a:p>
          <a:p>
            <a:pPr>
              <a:lnSpc>
                <a:spcPct val="90000"/>
              </a:lnSpc>
            </a:pPr>
            <a:r>
              <a:rPr lang="hr-HR" altLang="sr-Latn-RS" u="sng" dirty="0"/>
              <a:t>Praćenje rezultata</a:t>
            </a:r>
            <a:r>
              <a:rPr lang="hr-HR" altLang="sr-Latn-RS" dirty="0"/>
              <a:t> </a:t>
            </a:r>
            <a:r>
              <a:rPr lang="hr-HR" altLang="sr-Latn-RS" dirty="0" smtClean="0"/>
              <a:t>- zbog </a:t>
            </a:r>
            <a:r>
              <a:rPr lang="hr-HR" altLang="sr-Latn-RS" dirty="0"/>
              <a:t>eventualnih </a:t>
            </a:r>
            <a:r>
              <a:rPr lang="hr-HR" altLang="sr-Latn-RS" dirty="0" smtClean="0"/>
              <a:t>prilagodbi, ako marketinške </a:t>
            </a:r>
            <a:r>
              <a:rPr lang="hr-HR" altLang="sr-Latn-RS" dirty="0"/>
              <a:t>strategije ne daju očekivane </a:t>
            </a:r>
            <a:r>
              <a:rPr lang="hr-HR" altLang="sr-Latn-RS" dirty="0" smtClean="0"/>
              <a:t>rezultate</a:t>
            </a:r>
            <a:endParaRPr lang="hr-HR" altLang="sr-Latn-RS" dirty="0"/>
          </a:p>
          <a:p>
            <a:pPr>
              <a:lnSpc>
                <a:spcPct val="90000"/>
              </a:lnSpc>
            </a:pPr>
            <a:r>
              <a:rPr lang="hr-HR" altLang="sr-Latn-RS" dirty="0"/>
              <a:t>Uzroci: unutar poduzeća ili u okružju (konkurencija)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1578316"/>
            <a:ext cx="2406600" cy="1506560"/>
          </a:xfrm>
          <a:prstGeom prst="rect">
            <a:avLst/>
          </a:prstGeom>
        </p:spPr>
      </p:pic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Plan marketinga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hr-HR" smtClean="0"/>
              <a:pPr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785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66800" y="3068960"/>
            <a:ext cx="8397687" cy="2347755"/>
          </a:xfrm>
        </p:spPr>
        <p:txBody>
          <a:bodyPr>
            <a:normAutofit/>
          </a:bodyPr>
          <a:lstStyle/>
          <a:p>
            <a:r>
              <a:rPr lang="hr-HR" sz="5400" dirty="0" smtClean="0"/>
              <a:t>HVALA NA  POZORNOSTI!</a:t>
            </a:r>
            <a:endParaRPr lang="hr-HR" sz="54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1671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Uvod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90654" y="1532625"/>
            <a:ext cx="8296507" cy="49927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/>
              <a:t>M</a:t>
            </a:r>
            <a:r>
              <a:rPr lang="hr-HR" b="1" dirty="0" smtClean="0"/>
              <a:t>arketinški </a:t>
            </a:r>
            <a:r>
              <a:rPr lang="hr-HR" b="1" dirty="0"/>
              <a:t>plan </a:t>
            </a:r>
            <a:r>
              <a:rPr lang="hr-HR" dirty="0"/>
              <a:t>(MP) ukazuje na smjer </a:t>
            </a:r>
            <a:r>
              <a:rPr lang="hr-HR" dirty="0" smtClean="0"/>
              <a:t>marketinških djelovanja </a:t>
            </a:r>
            <a:r>
              <a:rPr lang="hr-HR" dirty="0"/>
              <a:t>i omogućava </a:t>
            </a:r>
            <a:r>
              <a:rPr lang="hr-HR" dirty="0" smtClean="0"/>
              <a:t>fokusiranje na neophodne aktivnosti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Marketinški plan osigurava</a:t>
            </a:r>
            <a:r>
              <a:rPr lang="hr-HR" dirty="0"/>
              <a:t>:</a:t>
            </a:r>
          </a:p>
          <a:p>
            <a:r>
              <a:rPr lang="hr-HR" dirty="0" smtClean="0"/>
              <a:t>pripremljenost </a:t>
            </a:r>
            <a:r>
              <a:rPr lang="hr-HR" b="1" dirty="0"/>
              <a:t>za uvođenje </a:t>
            </a:r>
            <a:r>
              <a:rPr lang="hr-HR" dirty="0"/>
              <a:t>novog proizvoda/marke na </a:t>
            </a:r>
            <a:r>
              <a:rPr lang="hr-HR" dirty="0" smtClean="0"/>
              <a:t>tržište, ili za – </a:t>
            </a:r>
            <a:r>
              <a:rPr lang="hr-HR" b="1" dirty="0"/>
              <a:t>poboljšanje pozicije </a:t>
            </a:r>
            <a:r>
              <a:rPr lang="hr-HR" dirty="0"/>
              <a:t>postojećeg </a:t>
            </a:r>
            <a:r>
              <a:rPr lang="hr-HR" dirty="0" smtClean="0"/>
              <a:t>proizvoda/marke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Plan marketinga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hr-HR" smtClean="0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647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64995" y="692696"/>
            <a:ext cx="8077200" cy="1075426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Uvod </a:t>
            </a:r>
            <a:r>
              <a:rPr lang="hr-HR" dirty="0"/>
              <a:t>- nastavak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MP </a:t>
            </a:r>
            <a:r>
              <a:rPr lang="hr-HR" dirty="0"/>
              <a:t>integralni je dio poslovnog plana (PP</a:t>
            </a:r>
            <a:r>
              <a:rPr lang="hr-HR" dirty="0" smtClean="0"/>
              <a:t>)</a:t>
            </a:r>
          </a:p>
          <a:p>
            <a:r>
              <a:rPr lang="hr-HR" dirty="0" smtClean="0"/>
              <a:t>-opisuje </a:t>
            </a:r>
            <a:r>
              <a:rPr lang="hr-HR" b="1" dirty="0"/>
              <a:t>strateške ciljeve </a:t>
            </a:r>
            <a:r>
              <a:rPr lang="hr-HR" dirty="0" smtClean="0"/>
              <a:t>organizacije </a:t>
            </a:r>
            <a:r>
              <a:rPr lang="hr-HR" dirty="0"/>
              <a:t>koji će </a:t>
            </a:r>
            <a:r>
              <a:rPr lang="hr-HR" dirty="0" smtClean="0"/>
              <a:t>se postići </a:t>
            </a:r>
            <a:r>
              <a:rPr lang="hr-HR" dirty="0"/>
              <a:t>putem specifičnih </a:t>
            </a:r>
            <a:r>
              <a:rPr lang="hr-HR" b="1" dirty="0"/>
              <a:t>marketinških strategija i taktika</a:t>
            </a:r>
            <a:r>
              <a:rPr lang="hr-HR" dirty="0" smtClean="0"/>
              <a:t>, uz </a:t>
            </a:r>
            <a:r>
              <a:rPr lang="hr-HR" dirty="0"/>
              <a:t>potrošača kao polaznu točku</a:t>
            </a:r>
          </a:p>
          <a:p>
            <a:r>
              <a:rPr lang="hr-HR" dirty="0" smtClean="0"/>
              <a:t>MP </a:t>
            </a:r>
            <a:r>
              <a:rPr lang="hr-HR" dirty="0"/>
              <a:t>je dio strategije marketinga, a strategija marketinga </a:t>
            </a:r>
            <a:r>
              <a:rPr lang="hr-HR" dirty="0" smtClean="0"/>
              <a:t>dio je </a:t>
            </a:r>
            <a:r>
              <a:rPr lang="hr-HR" dirty="0"/>
              <a:t>strategije </a:t>
            </a:r>
            <a:r>
              <a:rPr lang="hr-HR" dirty="0" smtClean="0"/>
              <a:t>organizacije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Plan marketinga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hr-HR" smtClean="0"/>
              <a:pPr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92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Svrha marketinškog plana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1600203"/>
            <a:ext cx="8424936" cy="4412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• definirati tržište, potrošače i konkurente</a:t>
            </a:r>
          </a:p>
          <a:p>
            <a:pPr marL="0" indent="0">
              <a:buNone/>
            </a:pPr>
            <a:r>
              <a:rPr lang="hr-HR" dirty="0"/>
              <a:t>• </a:t>
            </a:r>
            <a:r>
              <a:rPr lang="hr-HR" dirty="0" smtClean="0"/>
              <a:t>odrediti strategiju </a:t>
            </a:r>
            <a:r>
              <a:rPr lang="hr-HR" dirty="0"/>
              <a:t>i taktike koje će privući i zadržati</a:t>
            </a:r>
          </a:p>
          <a:p>
            <a:pPr marL="0" indent="0">
              <a:buNone/>
            </a:pPr>
            <a:r>
              <a:rPr lang="hr-HR" dirty="0"/>
              <a:t>potrošače</a:t>
            </a:r>
          </a:p>
          <a:p>
            <a:pPr marL="0" indent="0">
              <a:buNone/>
            </a:pPr>
            <a:r>
              <a:rPr lang="hr-HR" dirty="0"/>
              <a:t>• predvidjeti dolazeće (iznenadne) promjene</a:t>
            </a:r>
          </a:p>
          <a:p>
            <a:pPr marL="0" indent="0">
              <a:buNone/>
            </a:pPr>
            <a:r>
              <a:rPr lang="hr-HR" dirty="0"/>
              <a:t>• detaljno upoznati elemente okruženja 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• </a:t>
            </a:r>
            <a:r>
              <a:rPr lang="hr-HR" dirty="0"/>
              <a:t>osigurati sustavnost u poslovanju – ciljevi, strategije i </a:t>
            </a:r>
            <a:r>
              <a:rPr lang="hr-HR" dirty="0" smtClean="0"/>
              <a:t>taktike su </a:t>
            </a:r>
            <a:r>
              <a:rPr lang="hr-HR" dirty="0" smtClean="0"/>
              <a:t>zacrtani, jasni </a:t>
            </a:r>
            <a:r>
              <a:rPr lang="hr-HR" dirty="0"/>
              <a:t>su i transparentni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Plan marketinga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hr-HR" smtClean="0"/>
              <a:pPr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246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Planiranje marketinga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7498" y="1600200"/>
            <a:ext cx="7923101" cy="4997152"/>
          </a:xfrm>
          <a:prstGeom prst="rect">
            <a:avLst/>
          </a:prstGeom>
        </p:spPr>
      </p:pic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Plan marketinga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hr-HR" smtClean="0"/>
              <a:pPr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997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3400" y="131136"/>
            <a:ext cx="8077200" cy="993609"/>
          </a:xfrm>
        </p:spPr>
        <p:txBody>
          <a:bodyPr/>
          <a:lstStyle/>
          <a:p>
            <a:r>
              <a:rPr lang="hr-HR" dirty="0" smtClean="0"/>
              <a:t>Marketing plan 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3400" y="1124745"/>
            <a:ext cx="8077200" cy="4887870"/>
          </a:xfrm>
        </p:spPr>
        <p:txBody>
          <a:bodyPr/>
          <a:lstStyle/>
          <a:p>
            <a:r>
              <a:rPr lang="hr-HR" b="1" dirty="0" smtClean="0"/>
              <a:t>pisani </a:t>
            </a:r>
            <a:r>
              <a:rPr lang="hr-HR" b="1" dirty="0"/>
              <a:t>dokument </a:t>
            </a:r>
            <a:r>
              <a:rPr lang="hr-HR" dirty="0"/>
              <a:t>u kojem se navode sve planirane marketinške aktivnosti u pojedinom poduzeću ili nekoj drugoj organizaciji vezano uz određeni proizvod ili liniju proizvoda, marku proizvoda ili značajnije ciljno tržište. 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3404397"/>
            <a:ext cx="4565608" cy="3005692"/>
          </a:xfrm>
          <a:prstGeom prst="rect">
            <a:avLst/>
          </a:prstGeom>
        </p:spPr>
      </p:pic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Plan marketinga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hr-HR" smtClean="0"/>
              <a:pPr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432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altLang="sr-Latn-RS" dirty="0"/>
              <a:t>Sadržaj plana marketinga:</a:t>
            </a:r>
            <a:br>
              <a:rPr lang="hr-HR" altLang="sr-Latn-RS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hr-HR" altLang="sr-Latn-RS" dirty="0" smtClean="0"/>
              <a:t>Sažetak </a:t>
            </a:r>
            <a:r>
              <a:rPr lang="hr-HR" altLang="sr-Latn-RS" dirty="0"/>
              <a:t>i pregled sadržaja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hr-HR" altLang="sr-Latn-RS" dirty="0" smtClean="0"/>
              <a:t>Analiza stanja (tržišta </a:t>
            </a:r>
            <a:r>
              <a:rPr lang="hr-HR" altLang="sr-Latn-RS" dirty="0"/>
              <a:t>i </a:t>
            </a:r>
            <a:r>
              <a:rPr lang="hr-HR" altLang="sr-Latn-RS" dirty="0" smtClean="0"/>
              <a:t>okružja)</a:t>
            </a:r>
            <a:endParaRPr lang="hr-HR" altLang="sr-Latn-RS" dirty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hr-HR" altLang="sr-Latn-RS" dirty="0" smtClean="0"/>
              <a:t>Ciljevi </a:t>
            </a:r>
            <a:r>
              <a:rPr lang="hr-HR" altLang="sr-Latn-RS" dirty="0"/>
              <a:t>(marketinški, </a:t>
            </a:r>
            <a:r>
              <a:rPr lang="hr-HR" altLang="sr-Latn-RS" dirty="0" smtClean="0"/>
              <a:t>financijski; </a:t>
            </a:r>
            <a:r>
              <a:rPr lang="hr-HR" altLang="sr-Latn-RS" dirty="0"/>
              <a:t>opseg prodaje, tržišnog udjela i profita)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hr-HR" altLang="sr-Latn-RS" dirty="0"/>
              <a:t>Strategija </a:t>
            </a:r>
            <a:r>
              <a:rPr lang="hr-HR" altLang="sr-Latn-RS" dirty="0" smtClean="0"/>
              <a:t>marketinga</a:t>
            </a:r>
            <a:endParaRPr lang="hr-HR" altLang="sr-Latn-RS" dirty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hr-HR" altLang="sr-Latn-RS" dirty="0" smtClean="0"/>
              <a:t>Taktike (program akcija)</a:t>
            </a:r>
            <a:endParaRPr lang="hr-HR" altLang="sr-Latn-RS" dirty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hr-HR" altLang="sr-Latn-RS" dirty="0" smtClean="0"/>
              <a:t>Financijski proračun</a:t>
            </a:r>
            <a:endParaRPr lang="hr-HR" altLang="sr-Latn-RS" dirty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hr-HR" altLang="sr-Latn-RS" dirty="0" smtClean="0"/>
              <a:t>Primjena  i kontrola </a:t>
            </a:r>
            <a:r>
              <a:rPr lang="hr-HR" altLang="sr-Latn-RS" dirty="0"/>
              <a:t>(ostvarivanje planiranih aktivnosti). 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Plan marketinga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hr-HR" smtClean="0"/>
              <a:pPr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947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683568" y="764704"/>
            <a:ext cx="8077200" cy="983258"/>
          </a:xfrm>
        </p:spPr>
        <p:txBody>
          <a:bodyPr>
            <a:normAutofit fontScale="90000"/>
          </a:bodyPr>
          <a:lstStyle/>
          <a:p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1. Sažetak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5" name="Rectangle 4"/>
          <p:cNvSpPr>
            <a:spLocks noGrp="1"/>
          </p:cNvSpPr>
          <p:nvPr>
            <p:ph idx="1"/>
          </p:nvPr>
        </p:nvSpPr>
        <p:spPr>
          <a:xfrm>
            <a:off x="533400" y="1600200"/>
            <a:ext cx="8077200" cy="4411663"/>
          </a:xfrm>
        </p:spPr>
        <p:txBody>
          <a:bodyPr>
            <a:normAutofit/>
          </a:bodyPr>
          <a:lstStyle/>
          <a:p>
            <a:r>
              <a:rPr lang="hr-HR" dirty="0" smtClean="0"/>
              <a:t>izrađuje </a:t>
            </a:r>
            <a:r>
              <a:rPr lang="hr-HR" dirty="0"/>
              <a:t>se za više menadžere (</a:t>
            </a:r>
            <a:r>
              <a:rPr lang="hr-HR" dirty="0" smtClean="0"/>
              <a:t>upravu) koji moraju odobriti </a:t>
            </a:r>
            <a:r>
              <a:rPr lang="hr-HR" dirty="0"/>
              <a:t>marketinški plan</a:t>
            </a:r>
          </a:p>
          <a:p>
            <a:r>
              <a:rPr lang="hr-HR" dirty="0" smtClean="0"/>
              <a:t>pregled </a:t>
            </a:r>
            <a:r>
              <a:rPr lang="hr-HR" dirty="0"/>
              <a:t>marketinških prilika, strategija i taktika </a:t>
            </a:r>
            <a:r>
              <a:rPr lang="hr-HR" dirty="0" smtClean="0"/>
              <a:t>za zadovoljavanje </a:t>
            </a:r>
            <a:r>
              <a:rPr lang="hr-HR" dirty="0"/>
              <a:t>potreba i želja </a:t>
            </a:r>
            <a:r>
              <a:rPr lang="hr-HR" dirty="0" smtClean="0"/>
              <a:t>ciljnih tržišnih segmenata</a:t>
            </a:r>
            <a:endParaRPr lang="hr-HR" dirty="0"/>
          </a:p>
          <a:p>
            <a:r>
              <a:rPr lang="hr-HR" dirty="0" smtClean="0"/>
              <a:t>u </a:t>
            </a:r>
            <a:r>
              <a:rPr lang="hr-HR" dirty="0"/>
              <a:t>sažetom obliku sadržava sve potrebne, </a:t>
            </a:r>
            <a:r>
              <a:rPr lang="hr-HR" dirty="0" smtClean="0"/>
              <a:t>temeljne informacije </a:t>
            </a:r>
            <a:r>
              <a:rPr lang="hr-HR" dirty="0"/>
              <a:t>za odlučivanje</a:t>
            </a:r>
          </a:p>
          <a:p>
            <a:r>
              <a:rPr lang="hr-HR" dirty="0" smtClean="0"/>
              <a:t>Piše se na kraju, a prikazuje na početku</a:t>
            </a:r>
            <a:endParaRPr lang="hr-HR" dirty="0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Plan marketinga</a:t>
            </a:r>
            <a:endParaRPr lang="hr-HR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hr-HR" smtClean="0"/>
              <a:pPr/>
              <a:t>8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2. Analiza stanja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b="1" dirty="0" smtClean="0"/>
              <a:t>Analiza tržišta </a:t>
            </a:r>
            <a:r>
              <a:rPr lang="hr-HR" dirty="0" smtClean="0"/>
              <a:t>-npr</a:t>
            </a:r>
            <a:r>
              <a:rPr lang="hr-HR" dirty="0"/>
              <a:t>.: veličine, potražnje</a:t>
            </a:r>
            <a:r>
              <a:rPr lang="hr-HR" dirty="0" smtClean="0"/>
              <a:t>, </a:t>
            </a:r>
            <a:r>
              <a:rPr lang="it-IT" dirty="0" err="1" smtClean="0"/>
              <a:t>trendova</a:t>
            </a:r>
            <a:r>
              <a:rPr lang="it-IT" dirty="0"/>
              <a:t>, </a:t>
            </a:r>
            <a:r>
              <a:rPr lang="it-IT" dirty="0" err="1"/>
              <a:t>mogućnosti</a:t>
            </a:r>
            <a:r>
              <a:rPr lang="it-IT" dirty="0"/>
              <a:t> rasta i </a:t>
            </a:r>
            <a:r>
              <a:rPr lang="it-IT" dirty="0" err="1"/>
              <a:t>sl</a:t>
            </a:r>
            <a:r>
              <a:rPr lang="it-IT" dirty="0" smtClean="0"/>
              <a:t>.</a:t>
            </a:r>
            <a:endParaRPr lang="hr-HR" dirty="0" smtClean="0"/>
          </a:p>
          <a:p>
            <a:r>
              <a:rPr lang="hr-HR" dirty="0" smtClean="0"/>
              <a:t>Analiza </a:t>
            </a:r>
            <a:r>
              <a:rPr lang="hr-HR" b="1" dirty="0" smtClean="0"/>
              <a:t>ciljanih tržišnih segmenata</a:t>
            </a:r>
          </a:p>
          <a:p>
            <a:pPr marL="0" indent="0">
              <a:buNone/>
            </a:pPr>
            <a:r>
              <a:rPr lang="hr-HR" dirty="0" smtClean="0"/>
              <a:t>- opis </a:t>
            </a:r>
            <a:r>
              <a:rPr lang="hr-HR" dirty="0"/>
              <a:t>ciljnih </a:t>
            </a:r>
            <a:r>
              <a:rPr lang="hr-HR" dirty="0" smtClean="0"/>
              <a:t>segmenata</a:t>
            </a:r>
            <a:endParaRPr lang="pl-PL" dirty="0" smtClean="0"/>
          </a:p>
          <a:p>
            <a:r>
              <a:rPr lang="pl-PL" dirty="0" smtClean="0"/>
              <a:t>Analiza </a:t>
            </a:r>
            <a:r>
              <a:rPr lang="pl-PL" b="1" dirty="0" smtClean="0"/>
              <a:t>okruženja</a:t>
            </a:r>
          </a:p>
          <a:p>
            <a:r>
              <a:rPr lang="pl-PL" dirty="0" smtClean="0"/>
              <a:t>Analiza </a:t>
            </a:r>
            <a:r>
              <a:rPr lang="pl-PL" b="1" dirty="0" smtClean="0"/>
              <a:t>konkurencije</a:t>
            </a:r>
          </a:p>
          <a:p>
            <a:r>
              <a:rPr lang="pl-PL" dirty="0" smtClean="0"/>
              <a:t>Analiza </a:t>
            </a:r>
            <a:r>
              <a:rPr lang="pl-PL" b="1" dirty="0" smtClean="0"/>
              <a:t>4 p</a:t>
            </a:r>
          </a:p>
          <a:p>
            <a:r>
              <a:rPr lang="pl-PL" dirty="0" smtClean="0"/>
              <a:t>Analiza </a:t>
            </a:r>
            <a:r>
              <a:rPr lang="pl-PL" b="1" dirty="0" smtClean="0"/>
              <a:t>snaga, slabosti, prilika i prijetnji</a:t>
            </a:r>
            <a:endParaRPr lang="hr-HR" b="1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Plan marketinga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hr-HR" smtClean="0"/>
              <a:pPr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795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Business Plan">
      <a:dk1>
        <a:sysClr val="windowText" lastClr="000000"/>
      </a:dk1>
      <a:lt1>
        <a:sysClr val="window" lastClr="FFFFFF"/>
      </a:lt1>
      <a:dk2>
        <a:srgbClr val="284E6A"/>
      </a:dk2>
      <a:lt2>
        <a:srgbClr val="EFE3C4"/>
      </a:lt2>
      <a:accent1>
        <a:srgbClr val="646F4D"/>
      </a:accent1>
      <a:accent2>
        <a:srgbClr val="934721"/>
      </a:accent2>
      <a:accent3>
        <a:srgbClr val="A46721"/>
      </a:accent3>
      <a:accent4>
        <a:srgbClr val="655E6D"/>
      </a:accent4>
      <a:accent5>
        <a:srgbClr val="3A5F7B"/>
      </a:accent5>
      <a:accent6>
        <a:srgbClr val="665E45"/>
      </a:accent6>
      <a:hlink>
        <a:srgbClr val="64A2C8"/>
      </a:hlink>
      <a:folHlink>
        <a:srgbClr val="9BA967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8badc642-15f9-493b-af2e-800910d66b6f">english</DirectSourceMarket>
    <MarketSpecific xmlns="8badc642-15f9-493b-af2e-800910d66b6f" xsi:nil="true"/>
    <ApprovalStatus xmlns="8badc642-15f9-493b-af2e-800910d66b6f">InProgress</ApprovalStatus>
    <PrimaryImageGen xmlns="8badc642-15f9-493b-af2e-800910d66b6f">true</PrimaryImageGen>
    <ThumbnailAssetId xmlns="8badc642-15f9-493b-af2e-800910d66b6f" xsi:nil="true"/>
    <TPFriendlyName xmlns="8badc642-15f9-493b-af2e-800910d66b6f">Business plan presentation</TPFriendlyName>
    <NumericId xmlns="8badc642-15f9-493b-af2e-800910d66b6f">-2</NumericId>
    <BusinessGroup xmlns="8badc642-15f9-493b-af2e-800910d66b6f" xsi:nil="true"/>
    <SourceTitle xmlns="8badc642-15f9-493b-af2e-800910d66b6f">Planiranje marketinga</SourceTitle>
    <APEditor xmlns="8badc642-15f9-493b-af2e-800910d66b6f">
      <UserInfo>
        <DisplayName>REDMOND\v-luannv</DisplayName>
        <AccountId>86</AccountId>
        <AccountType/>
      </UserInfo>
    </APEditor>
    <OpenTemplate xmlns="8badc642-15f9-493b-af2e-800910d66b6f">true</OpenTemplate>
    <UALocComments xmlns="8badc642-15f9-493b-af2e-800910d66b6f" xsi:nil="true"/>
    <ParentAssetId xmlns="8badc642-15f9-493b-af2e-800910d66b6f" xsi:nil="true"/>
    <IntlLangReviewDate xmlns="8badc642-15f9-493b-af2e-800910d66b6f" xsi:nil="true"/>
    <PublishStatusLookup xmlns="8badc642-15f9-493b-af2e-800910d66b6f">
      <Value>64553</Value>
      <Value>209300</Value>
    </PublishStatusLookup>
    <LastPublishResultLookup xmlns="8badc642-15f9-493b-af2e-800910d66b6f" xsi:nil="true"/>
    <MachineTranslated xmlns="8badc642-15f9-493b-af2e-800910d66b6f">false</MachineTranslated>
    <OriginalSourceMarket xmlns="8badc642-15f9-493b-af2e-800910d66b6f">english</OriginalSourceMarket>
    <TPInstallLocation xmlns="8badc642-15f9-493b-af2e-800910d66b6f">{My Templates}</TPInstallLocation>
    <APDescription xmlns="8badc642-15f9-493b-af2e-800910d66b6f" xsi:nil="true"/>
    <ContentItem xmlns="8badc642-15f9-493b-af2e-800910d66b6f" xsi:nil="true"/>
    <ClipArtFilename xmlns="8badc642-15f9-493b-af2e-800910d66b6f" xsi:nil="true"/>
    <PublishTargets xmlns="8badc642-15f9-493b-af2e-800910d66b6f">OfficeOnline</PublishTargets>
    <TimesCloned xmlns="8badc642-15f9-493b-af2e-800910d66b6f" xsi:nil="true"/>
    <Provider xmlns="8badc642-15f9-493b-af2e-800910d66b6f">EY006220130</Provider>
    <AcquiredFrom xmlns="8badc642-15f9-493b-af2e-800910d66b6f" xsi:nil="true"/>
    <AssetStart xmlns="8badc642-15f9-493b-af2e-800910d66b6f">2009-01-02T00:00:00+00:00</AssetStart>
    <LastHandOff xmlns="8badc642-15f9-493b-af2e-800910d66b6f" xsi:nil="true"/>
    <TPClientViewer xmlns="8badc642-15f9-493b-af2e-800910d66b6f">Microsoft Office PowerPoint</TPClientViewer>
    <IsDeleted xmlns="8badc642-15f9-493b-af2e-800910d66b6f">false</IsDeleted>
    <TemplateStatus xmlns="8badc642-15f9-493b-af2e-800910d66b6f" xsi:nil="true"/>
    <SubmitterId xmlns="8badc642-15f9-493b-af2e-800910d66b6f" xsi:nil="true"/>
    <TPExecutable xmlns="8badc642-15f9-493b-af2e-800910d66b6f" xsi:nil="true"/>
    <AssetType xmlns="8badc642-15f9-493b-af2e-800910d66b6f">TP</AssetType>
    <CSXUpdate xmlns="8badc642-15f9-493b-af2e-800910d66b6f">false</CSXUpdate>
    <BugNumber xmlns="8badc642-15f9-493b-af2e-800910d66b6f" xsi:nil="true"/>
    <CSXSubmissionDate xmlns="8badc642-15f9-493b-af2e-800910d66b6f" xsi:nil="true"/>
    <ApprovalLog xmlns="8badc642-15f9-493b-af2e-800910d66b6f" xsi:nil="true"/>
    <TPComponent xmlns="8badc642-15f9-493b-af2e-800910d66b6f">PPTFiles</TPComponent>
    <Milestone xmlns="8badc642-15f9-493b-af2e-800910d66b6f" xsi:nil="true"/>
    <OriginAsset xmlns="8badc642-15f9-493b-af2e-800910d66b6f" xsi:nil="true"/>
    <AssetId xmlns="8badc642-15f9-493b-af2e-800910d66b6f">TP010081922</AssetId>
    <TPLaunchHelpLink xmlns="8badc642-15f9-493b-af2e-800910d66b6f" xsi:nil="true"/>
    <TPApplication xmlns="8badc642-15f9-493b-af2e-800910d66b6f">PowerPoint</TPApplication>
    <IntlLocPriority xmlns="8badc642-15f9-493b-af2e-800910d66b6f" xsi:nil="true"/>
    <CrawlForDependencies xmlns="8badc642-15f9-493b-af2e-800910d66b6f">false</CrawlForDependencies>
    <PlannedPubDate xmlns="8badc642-15f9-493b-af2e-800910d66b6f" xsi:nil="true"/>
    <HandoffToMSDN xmlns="8badc642-15f9-493b-af2e-800910d66b6f" xsi:nil="true"/>
    <IntlLangReviewer xmlns="8badc642-15f9-493b-af2e-800910d66b6f" xsi:nil="true"/>
    <TrustLevel xmlns="8badc642-15f9-493b-af2e-800910d66b6f">1 Microsoft Managed Content</TrustLevel>
    <IsSearchable xmlns="8badc642-15f9-493b-af2e-800910d66b6f">false</IsSearchable>
    <TPNamespace xmlns="8badc642-15f9-493b-af2e-800910d66b6f">POWERPNT</TPNamespace>
    <Markets xmlns="8badc642-15f9-493b-af2e-800910d66b6f"/>
    <OutputCachingOn xmlns="8badc642-15f9-493b-af2e-800910d66b6f">false</OutputCachingOn>
    <IntlLangReview xmlns="8badc642-15f9-493b-af2e-800910d66b6f" xsi:nil="true"/>
    <UAProjectedTotalWords xmlns="8badc642-15f9-493b-af2e-800910d66b6f" xsi:nil="true"/>
    <TPCommandLine xmlns="8badc642-15f9-493b-af2e-800910d66b6f">{PP} /n {FilePath}</TPCommandLine>
    <TPAppVersion xmlns="8badc642-15f9-493b-af2e-800910d66b6f">11</TPAppVersion>
    <APAuthor xmlns="8badc642-15f9-493b-af2e-800910d66b6f">
      <UserInfo>
        <DisplayName>REDMOND\cynvey</DisplayName>
        <AccountId>201</AccountId>
        <AccountType/>
      </UserInfo>
    </APAuthor>
    <EditorialStatus xmlns="8badc642-15f9-493b-af2e-800910d66b6f" xsi:nil="true"/>
    <TPLaunchHelpLinkType xmlns="8badc642-15f9-493b-af2e-800910d66b6f">Template</TPLaunchHelpLinkType>
    <LastModifiedDateTime xmlns="8badc642-15f9-493b-af2e-800910d66b6f" xsi:nil="true"/>
    <UACurrentWords xmlns="8badc642-15f9-493b-af2e-800910d66b6f">0</UACurrentWords>
    <UALocRecommendation xmlns="8badc642-15f9-493b-af2e-800910d66b6f">Localize</UALocRecommendation>
    <ArtSampleDocs xmlns="8badc642-15f9-493b-af2e-800910d66b6f" xsi:nil="true"/>
    <UANotes xmlns="8badc642-15f9-493b-af2e-800910d66b6f">online only</UANotes>
    <ShowIn xmlns="8badc642-15f9-493b-af2e-800910d66b6f">Show everywhere</ShowIn>
    <VoteCount xmlns="8badc642-15f9-493b-af2e-800910d66b6f" xsi:nil="true"/>
    <CSXHash xmlns="8badc642-15f9-493b-af2e-800910d66b6f" xsi:nil="true"/>
    <DSATActionTaken xmlns="8badc642-15f9-493b-af2e-800910d66b6f" xsi:nil="true"/>
    <AssetExpire xmlns="8badc642-15f9-493b-af2e-800910d66b6f">2029-05-12T00:00:00+00:00</AssetExpire>
    <CSXSubmissionMarket xmlns="8badc642-15f9-493b-af2e-800910d66b6f" xsi:nil="true"/>
    <Manager xmlns="8badc642-15f9-493b-af2e-800910d66b6f" xsi:nil="true"/>
    <PolicheckWords xmlns="8badc642-15f9-493b-af2e-800910d66b6f" xsi:nil="true"/>
    <FriendlyTitle xmlns="8badc642-15f9-493b-af2e-800910d66b6f" xsi:nil="true"/>
    <Providers xmlns="8badc642-15f9-493b-af2e-800910d66b6f" xsi:nil="true"/>
    <LegacyData xmlns="8badc642-15f9-493b-af2e-800910d66b6f" xsi:nil="true"/>
    <TemplateTemplateType xmlns="8badc642-15f9-493b-af2e-800910d66b6f">PowerPoint 2003 Default</TemplateTemplateType>
    <OOCacheId xmlns="8badc642-15f9-493b-af2e-800910d66b6f" xsi:nil="true"/>
    <EditorialTags xmlns="8badc642-15f9-493b-af2e-800910d66b6f" xsi:nil="true"/>
    <Downloads xmlns="8badc642-15f9-493b-af2e-800910d66b6f">0</Downloads>
    <LocLastLocAttemptVersionLookup xmlns="8badc642-15f9-493b-af2e-800910d66b6f">20833</LocLastLocAttemptVersionLookup>
    <TaxCatchAll xmlns="8badc642-15f9-493b-af2e-800910d66b6f"/>
    <LocRecommendedHandoff xmlns="8badc642-15f9-493b-af2e-800910d66b6f" xsi:nil="true"/>
    <RecommendationsModifier xmlns="8badc642-15f9-493b-af2e-800910d66b6f" xsi:nil="true"/>
    <LocOverallPreviewStatusLookup xmlns="8badc642-15f9-493b-af2e-800910d66b6f" xsi:nil="true"/>
    <InternalTagsTaxHTField0 xmlns="8badc642-15f9-493b-af2e-800910d66b6f">
      <Terms xmlns="http://schemas.microsoft.com/office/infopath/2007/PartnerControls"/>
    </InternalTagsTaxHTField0>
    <LocComments xmlns="8badc642-15f9-493b-af2e-800910d66b6f" xsi:nil="true"/>
    <LocProcessedForHandoffsLookup xmlns="8badc642-15f9-493b-af2e-800910d66b6f" xsi:nil="true"/>
    <LocProcessedForMarketsLookup xmlns="8badc642-15f9-493b-af2e-800910d66b6f" xsi:nil="true"/>
    <LocOverallHandbackStatusLookup xmlns="8badc642-15f9-493b-af2e-800910d66b6f" xsi:nil="true"/>
    <LocLastLocAttemptVersionTypeLookup xmlns="8badc642-15f9-493b-af2e-800910d66b6f" xsi:nil="true"/>
    <LocOverallLocStatusLookup xmlns="8badc642-15f9-493b-af2e-800910d66b6f" xsi:nil="true"/>
    <LocOverallPublishStatusLookup xmlns="8badc642-15f9-493b-af2e-800910d66b6f" xsi:nil="true"/>
    <LocPublishedLinkedAssetsLookup xmlns="8badc642-15f9-493b-af2e-800910d66b6f" xsi:nil="true"/>
    <BlockPublish xmlns="8badc642-15f9-493b-af2e-800910d66b6f" xsi:nil="true"/>
    <LocManualTestRequired xmlns="8badc642-15f9-493b-af2e-800910d66b6f" xsi:nil="true"/>
    <ScenarioTagsTaxHTField0 xmlns="8badc642-15f9-493b-af2e-800910d66b6f">
      <Terms xmlns="http://schemas.microsoft.com/office/infopath/2007/PartnerControls"/>
    </ScenarioTagsTaxHTField0>
    <FeatureTagsTaxHTField0 xmlns="8badc642-15f9-493b-af2e-800910d66b6f">
      <Terms xmlns="http://schemas.microsoft.com/office/infopath/2007/PartnerControls"/>
    </FeatureTagsTaxHTField0>
    <CampaignTagsTaxHTField0 xmlns="8badc642-15f9-493b-af2e-800910d66b6f">
      <Terms xmlns="http://schemas.microsoft.com/office/infopath/2007/PartnerControls"/>
    </CampaignTagsTaxHTField0>
    <LocNewPublishedVersionLookup xmlns="8badc642-15f9-493b-af2e-800910d66b6f" xsi:nil="true"/>
    <LocPublishedDependentAssetsLookup xmlns="8badc642-15f9-493b-af2e-800910d66b6f" xsi:nil="true"/>
    <LocalizationTagsTaxHTField0 xmlns="8badc642-15f9-493b-af2e-800910d66b6f">
      <Terms xmlns="http://schemas.microsoft.com/office/infopath/2007/PartnerControls"/>
    </LocalizationTagsTaxHTField0>
    <OriginalRelease xmlns="8badc642-15f9-493b-af2e-800910d66b6f">14</OriginalRelease>
    <LocMarketGroupTiers2 xmlns="8badc642-15f9-493b-af2e-800910d66b6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CE6EEBCA2A20434687F63529BC62C70C0400B49D3FDEBF6E5C4BBABD28DFF7A72F5A" ma:contentTypeVersion="54" ma:contentTypeDescription="Create a new document." ma:contentTypeScope="" ma:versionID="58ff7075f9734c70ab641fcf680773ae">
  <xsd:schema xmlns:xsd="http://www.w3.org/2001/XMLSchema" xmlns:xs="http://www.w3.org/2001/XMLSchema" xmlns:p="http://schemas.microsoft.com/office/2006/metadata/properties" xmlns:ns2="8badc642-15f9-493b-af2e-800910d66b6f" targetNamespace="http://schemas.microsoft.com/office/2006/metadata/properties" ma:root="true" ma:fieldsID="de94c5732a8b162287d2446f6e1438f1" ns2:_="">
    <xsd:import namespace="8badc642-15f9-493b-af2e-800910d66b6f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adc642-15f9-493b-af2e-800910d66b6f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lockPublish" ma:index="12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3" nillable="true" ma:displayName="Bug Number" ma:default="" ma:internalName="BugNumber" ma:readOnly="false">
      <xsd:simpleType>
        <xsd:restriction base="dms:Text"/>
      </xsd:simpleType>
    </xsd:element>
    <xsd:element name="CampaignTagsTaxHTField0" ma:index="15" nillable="true" ma:taxonomy="true" ma:internalName="CampaignTagsTaxHTField0" ma:taxonomyFieldName="CampaignTags" ma:displayName="Campaigns" ma:readOnly="false" ma:default="" ma:fieldId="{069000a1-ebd1-4561-a409-e2a811eea2fe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6" nillable="true" ma:displayName="Client Viewer" ma:default="" ma:internalName="TPClientViewer">
      <xsd:simpleType>
        <xsd:restriction base="dms:Text"/>
      </xsd:simpleType>
    </xsd:element>
    <xsd:element name="ClipArtFilename" ma:index="17" nillable="true" ma:displayName="Clip Art Name" ma:default="" ma:internalName="ClipArtFilename" ma:readOnly="false">
      <xsd:simpleType>
        <xsd:restriction base="dms:Text"/>
      </xsd:simpleType>
    </xsd:element>
    <xsd:element name="TPCommandLine" ma:index="18" nillable="true" ma:displayName="Command Line" ma:default="" ma:internalName="TPCommandLine">
      <xsd:simpleType>
        <xsd:restriction base="dms:Text"/>
      </xsd:simpleType>
    </xsd:element>
    <xsd:element name="TPComponent" ma:index="19" nillable="true" ma:displayName="Component" ma:default="" ma:internalName="TPComponent">
      <xsd:simpleType>
        <xsd:restriction base="dms:Text"/>
      </xsd:simpleType>
    </xsd:element>
    <xsd:element name="ContentItem" ma:index="20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2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5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6" nillable="true" ma:displayName="CSX Submission Market" ma:default="" ma:list="{242CDFB2-E9AA-41D4-B020-0C08EC68947A}" ma:internalName="CSXSubmissionMarket" ma:readOnly="false" ma:showField="MarketName" ma:web="8badc642-15f9-493b-af2e-800910d66b6f">
      <xsd:simpleType>
        <xsd:restriction base="dms:Lookup"/>
      </xsd:simpleType>
    </xsd:element>
    <xsd:element name="CSXUpdate" ma:index="27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8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29" nillable="true" ma:displayName="Deleted?" ma:default="" ma:internalName="IsDeleted" ma:readOnly="false">
      <xsd:simpleType>
        <xsd:restriction base="dms:Boolean"/>
      </xsd:simpleType>
    </xsd:element>
    <xsd:element name="APDescription" ma:index="30" nillable="true" ma:displayName="Description" ma:default="" ma:internalName="APDescription" ma:readOnly="false">
      <xsd:simpleType>
        <xsd:restriction base="dms:Note"/>
      </xsd:simpleType>
    </xsd:element>
    <xsd:element name="DirectSourceMarket" ma:index="31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2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3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4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5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6" nillable="true" ma:displayName="Editorial Tags" ma:default="" ma:internalName="EditorialTags">
      <xsd:simpleType>
        <xsd:restriction base="dms:Unknown"/>
      </xsd:simpleType>
    </xsd:element>
    <xsd:element name="TPExecutable" ma:index="37" nillable="true" ma:displayName="Executable" ma:default="" ma:internalName="TPExecutable">
      <xsd:simpleType>
        <xsd:restriction base="dms:Text"/>
      </xsd:simpleType>
    </xsd:element>
    <xsd:element name="FeatureTagsTaxHTField0" ma:index="39" nillable="true" ma:taxonomy="true" ma:internalName="FeatureTagsTaxHTField0" ma:taxonomyFieldName="FeatureTags" ma:displayName="Features" ma:readOnly="false" ma:default="" ma:fieldId="{92edc058-e423-4792-9b61-e659cfc9195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0" nillable="true" ma:displayName="Friendly Name" ma:default="" ma:internalName="TPFriendlyName">
      <xsd:simpleType>
        <xsd:restriction base="dms:Text"/>
      </xsd:simpleType>
    </xsd:element>
    <xsd:element name="FriendlyTitle" ma:index="41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2" nillable="true" ma:displayName="Generate Images?" ma:default="true" ma:internalName="PrimaryImageGen">
      <xsd:simpleType>
        <xsd:restriction base="dms:Boolean"/>
      </xsd:simpleType>
    </xsd:element>
    <xsd:element name="HandoffToMSDN" ma:index="43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4" nillable="true" ma:displayName="InProjectListLookup" ma:list="{5CE75894-05D9-4C45-93AB-724995D6B13E}" ma:internalName="InProjectListLookup" ma:readOnly="true" ma:showField="InProjectList" ma:web="8badc642-15f9-493b-af2e-800910d66b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5" nillable="true" ma:displayName="Install Location" ma:default="" ma:internalName="TPInstallLocation">
      <xsd:simpleType>
        <xsd:restriction base="dms:Text"/>
      </xsd:simpleType>
    </xsd:element>
    <xsd:element name="InternalTagsTaxHTField0" ma:index="47" nillable="true" ma:taxonomy="true" ma:internalName="InternalTagsTaxHTField0" ma:taxonomyFieldName="InternalTags" ma:displayName="Internal Tags" ma:readOnly="false" ma:default="" ma:fieldId="{b682b718-e217-497b-9c91-6b2604332d21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8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49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0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1" nillable="true" ma:displayName="Last Complete Version Lookup" ma:default="" ma:list="{5CE75894-05D9-4C45-93AB-724995D6B13E}" ma:internalName="LastCompleteVersionLookup" ma:readOnly="true" ma:showField="LastCompleteVersion" ma:web="8badc642-15f9-493b-af2e-800910d66b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2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3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4" nillable="true" ma:displayName="Last Preview Attempt Error" ma:default="" ma:list="{5CE75894-05D9-4C45-93AB-724995D6B13E}" ma:internalName="LastPreviewErrorLookup" ma:readOnly="true" ma:showField="LastPreviewError" ma:web="8badc642-15f9-493b-af2e-800910d66b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5" nillable="true" ma:displayName="Last Preview Attempt Result" ma:default="" ma:list="{5CE75894-05D9-4C45-93AB-724995D6B13E}" ma:internalName="LastPreviewResultLookup" ma:readOnly="true" ma:showField="LastPreviewResult" ma:web="8badc642-15f9-493b-af2e-800910d66b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6" nillable="true" ma:displayName="Last Preview Attempted On" ma:default="" ma:list="{5CE75894-05D9-4C45-93AB-724995D6B13E}" ma:internalName="LastPreviewAttemptDateLookup" ma:readOnly="true" ma:showField="LastPreviewAttemptDate" ma:web="8badc642-15f9-493b-af2e-800910d66b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7" nillable="true" ma:displayName="Last Previewed By" ma:default="" ma:list="{5CE75894-05D9-4C45-93AB-724995D6B13E}" ma:internalName="LastPreviewedByLookup" ma:readOnly="true" ma:showField="LastPreviewedBy" ma:web="8badc642-15f9-493b-af2e-800910d66b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8" nillable="true" ma:displayName="Last Previewed Date" ma:default="" ma:list="{5CE75894-05D9-4C45-93AB-724995D6B13E}" ma:internalName="LastPreviewTimeLookup" ma:readOnly="true" ma:showField="LastPreviewTime" ma:web="8badc642-15f9-493b-af2e-800910d66b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59" nillable="true" ma:displayName="Last Previewed Version" ma:default="" ma:list="{5CE75894-05D9-4C45-93AB-724995D6B13E}" ma:internalName="LastPreviewVersionLookup" ma:readOnly="true" ma:showField="LastPreviewVersion" ma:web="8badc642-15f9-493b-af2e-800910d66b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0" nillable="true" ma:displayName="Last Publish Attempt Error" ma:default="" ma:list="{5CE75894-05D9-4C45-93AB-724995D6B13E}" ma:internalName="LastPublishErrorLookup" ma:readOnly="true" ma:showField="LastPublishError" ma:web="8badc642-15f9-493b-af2e-800910d66b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1" nillable="true" ma:displayName="Last Publish Attempt Result" ma:default="" ma:list="{5CE75894-05D9-4C45-93AB-724995D6B13E}" ma:internalName="LastPublishResultLookup" ma:readOnly="true" ma:showField="LastPublishResult" ma:web="8badc642-15f9-493b-af2e-800910d66b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2" nillable="true" ma:displayName="Last Publish Attempted On" ma:default="" ma:list="{5CE75894-05D9-4C45-93AB-724995D6B13E}" ma:internalName="LastPublishAttemptDateLookup" ma:readOnly="true" ma:showField="LastPublishAttemptDate" ma:web="8badc642-15f9-493b-af2e-800910d66b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3" nillable="true" ma:displayName="Last Published By" ma:default="" ma:list="{5CE75894-05D9-4C45-93AB-724995D6B13E}" ma:internalName="LastPublishedByLookup" ma:readOnly="true" ma:showField="LastPublishedBy" ma:web="8badc642-15f9-493b-af2e-800910d66b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4" nillable="true" ma:displayName="Last Published Date" ma:default="" ma:list="{5CE75894-05D9-4C45-93AB-724995D6B13E}" ma:internalName="LastPublishTimeLookup" ma:readOnly="true" ma:showField="LastPublishTime" ma:web="8badc642-15f9-493b-af2e-800910d66b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5" nillable="true" ma:displayName="Last Published Version" ma:default="" ma:list="{5CE75894-05D9-4C45-93AB-724995D6B13E}" ma:internalName="LastPublishVersionLookup" ma:readOnly="true" ma:showField="LastPublishVersion" ma:web="8badc642-15f9-493b-af2e-800910d66b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6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7" nillable="true" ma:displayName="Legacy Data" ma:default="" ma:internalName="LegacyData" ma:readOnly="false">
      <xsd:simpleType>
        <xsd:restriction base="dms:Note"/>
      </xsd:simpleType>
    </xsd:element>
    <xsd:element name="TPLaunchHelpLink" ma:index="68" nillable="true" ma:displayName="Link to Launch Help Topic" ma:default="" ma:internalName="TPLaunchHelpLink">
      <xsd:simpleType>
        <xsd:restriction base="dms:Text"/>
      </xsd:simpleType>
    </xsd:element>
    <xsd:element name="LocComments" ma:index="69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0" nillable="true" ma:displayName="Loc Last Loc Attempt Version" ma:default="" ma:list="{40AED7CC-D31B-4E42-956F-872B0282B0E2}" ma:internalName="LocLastLocAttemptVersionLookup" ma:readOnly="false" ma:showField="LastLocAttemptVersion" ma:web="8badc642-15f9-493b-af2e-800910d66b6f">
      <xsd:simpleType>
        <xsd:restriction base="dms:Lookup"/>
      </xsd:simpleType>
    </xsd:element>
    <xsd:element name="LocLastLocAttemptVersionTypeLookup" ma:index="71" nillable="true" ma:displayName="Loc Last Loc Attempt Version Type" ma:default="" ma:list="{40AED7CC-D31B-4E42-956F-872B0282B0E2}" ma:internalName="LocLastLocAttemptVersionTypeLookup" ma:readOnly="true" ma:showField="LastLocAttemptVersionType" ma:web="8badc642-15f9-493b-af2e-800910d66b6f">
      <xsd:simpleType>
        <xsd:restriction base="dms:Lookup"/>
      </xsd:simpleType>
    </xsd:element>
    <xsd:element name="LocManualTestRequired" ma:index="72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3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4" nillable="true" ma:displayName="Loc New Published Version Lookup" ma:default="" ma:list="{40AED7CC-D31B-4E42-956F-872B0282B0E2}" ma:internalName="LocNewPublishedVersionLookup" ma:readOnly="true" ma:showField="NewPublishedVersion" ma:web="8badc642-15f9-493b-af2e-800910d66b6f">
      <xsd:simpleType>
        <xsd:restriction base="dms:Lookup"/>
      </xsd:simpleType>
    </xsd:element>
    <xsd:element name="LocOverallHandbackStatusLookup" ma:index="75" nillable="true" ma:displayName="Loc Overall Handback Status" ma:default="" ma:list="{40AED7CC-D31B-4E42-956F-872B0282B0E2}" ma:internalName="LocOverallHandbackStatusLookup" ma:readOnly="true" ma:showField="OverallHandbackStatus" ma:web="8badc642-15f9-493b-af2e-800910d66b6f">
      <xsd:simpleType>
        <xsd:restriction base="dms:Lookup"/>
      </xsd:simpleType>
    </xsd:element>
    <xsd:element name="LocOverallLocStatusLookup" ma:index="76" nillable="true" ma:displayName="Loc Overall Localize Status" ma:default="" ma:list="{40AED7CC-D31B-4E42-956F-872B0282B0E2}" ma:internalName="LocOverallLocStatusLookup" ma:readOnly="true" ma:showField="OverallLocStatus" ma:web="8badc642-15f9-493b-af2e-800910d66b6f">
      <xsd:simpleType>
        <xsd:restriction base="dms:Lookup"/>
      </xsd:simpleType>
    </xsd:element>
    <xsd:element name="LocOverallPreviewStatusLookup" ma:index="77" nillable="true" ma:displayName="Loc Overall Preview Status" ma:default="" ma:list="{40AED7CC-D31B-4E42-956F-872B0282B0E2}" ma:internalName="LocOverallPreviewStatusLookup" ma:readOnly="true" ma:showField="OverallPreviewStatus" ma:web="8badc642-15f9-493b-af2e-800910d66b6f">
      <xsd:simpleType>
        <xsd:restriction base="dms:Lookup"/>
      </xsd:simpleType>
    </xsd:element>
    <xsd:element name="LocOverallPublishStatusLookup" ma:index="78" nillable="true" ma:displayName="Loc Overall Publish Status" ma:default="" ma:list="{40AED7CC-D31B-4E42-956F-872B0282B0E2}" ma:internalName="LocOverallPublishStatusLookup" ma:readOnly="true" ma:showField="OverallPublishStatus" ma:web="8badc642-15f9-493b-af2e-800910d66b6f">
      <xsd:simpleType>
        <xsd:restriction base="dms:Lookup"/>
      </xsd:simpleType>
    </xsd:element>
    <xsd:element name="IntlLocPriority" ma:index="79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0" nillable="true" ma:displayName="Loc Processed For Handoffs" ma:default="" ma:list="{40AED7CC-D31B-4E42-956F-872B0282B0E2}" ma:internalName="LocProcessedForHandoffsLookup" ma:readOnly="true" ma:showField="ProcessedForHandoffs" ma:web="8badc642-15f9-493b-af2e-800910d66b6f">
      <xsd:simpleType>
        <xsd:restriction base="dms:Lookup"/>
      </xsd:simpleType>
    </xsd:element>
    <xsd:element name="LocProcessedForMarketsLookup" ma:index="81" nillable="true" ma:displayName="Loc Processed For Markets" ma:default="" ma:list="{40AED7CC-D31B-4E42-956F-872B0282B0E2}" ma:internalName="LocProcessedForMarketsLookup" ma:readOnly="true" ma:showField="ProcessedForMarkets" ma:web="8badc642-15f9-493b-af2e-800910d66b6f">
      <xsd:simpleType>
        <xsd:restriction base="dms:Lookup"/>
      </xsd:simpleType>
    </xsd:element>
    <xsd:element name="LocPublishedDependentAssetsLookup" ma:index="82" nillable="true" ma:displayName="Loc Published Dependent Assets" ma:default="" ma:list="{40AED7CC-D31B-4E42-956F-872B0282B0E2}" ma:internalName="LocPublishedDependentAssetsLookup" ma:readOnly="true" ma:showField="PublishedDependentAssets" ma:web="8badc642-15f9-493b-af2e-800910d66b6f">
      <xsd:simpleType>
        <xsd:restriction base="dms:Lookup"/>
      </xsd:simpleType>
    </xsd:element>
    <xsd:element name="LocPublishedLinkedAssetsLookup" ma:index="83" nillable="true" ma:displayName="Loc Published Linked Assets" ma:default="" ma:list="{40AED7CC-D31B-4E42-956F-872B0282B0E2}" ma:internalName="LocPublishedLinkedAssetsLookup" ma:readOnly="true" ma:showField="PublishedLinkedAssets" ma:web="8badc642-15f9-493b-af2e-800910d66b6f">
      <xsd:simpleType>
        <xsd:restriction base="dms:Lookup"/>
      </xsd:simpleType>
    </xsd:element>
    <xsd:element name="LocRecommendedHandoff" ma:index="84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6" nillable="true" ma:taxonomy="true" ma:internalName="LocalizationTagsTaxHTField0" ma:taxonomyFieldName="LocalizationTags" ma:displayName="Localization Tags" ma:readOnly="false" ma:default="" ma:fieldId="{6961b3df-62bf-4d6c-9143-bdeee396cb75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7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8" nillable="true" ma:displayName="Manager" ma:hidden="true" ma:internalName="Manager" ma:readOnly="false">
      <xsd:simpleType>
        <xsd:restriction base="dms:Text"/>
      </xsd:simpleType>
    </xsd:element>
    <xsd:element name="Markets" ma:index="89" nillable="true" ma:displayName="Markets" ma:default="" ma:description="Leave blank to show in all markets" ma:list="{242CDFB2-E9AA-41D4-B020-0C08EC68947A}" ma:internalName="Markets" ma:readOnly="false" ma:showField="MarketName" ma:web="8badc642-15f9-493b-af2e-800910d66b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0" nillable="true" ma:displayName="Milestone" ma:default="" ma:internalName="Milestone" ma:readOnly="false">
      <xsd:simpleType>
        <xsd:restriction base="dms:Unknown"/>
      </xsd:simpleType>
    </xsd:element>
    <xsd:element name="TPNamespace" ma:index="93" nillable="true" ma:displayName="Namespace" ma:default="" ma:internalName="TPNamespace">
      <xsd:simpleType>
        <xsd:restriction base="dms:Text"/>
      </xsd:simpleType>
    </xsd:element>
    <xsd:element name="NumericId" ma:index="94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5" nillable="true" ma:displayName="NumOfRatings" ma:default="" ma:list="{5CE75894-05D9-4C45-93AB-724995D6B13E}" ma:internalName="NumOfRatingsLookup" ma:readOnly="true" ma:showField="NumOfRatings" ma:web="8badc642-15f9-493b-af2e-800910d66b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6" nillable="true" ma:displayName="OOCacheId" ma:internalName="OOCacheId" ma:readOnly="false">
      <xsd:simpleType>
        <xsd:restriction base="dms:Text"/>
      </xsd:simpleType>
    </xsd:element>
    <xsd:element name="OpenTemplate" ma:index="97" nillable="true" ma:displayName="Open Template" ma:default="true" ma:internalName="OpenTemplate">
      <xsd:simpleType>
        <xsd:restriction base="dms:Boolean"/>
      </xsd:simpleType>
    </xsd:element>
    <xsd:element name="OriginAsset" ma:index="98" nillable="true" ma:displayName="Origin Asset" ma:default="" ma:internalName="OriginAsset" ma:readOnly="false">
      <xsd:simpleType>
        <xsd:restriction base="dms:Text"/>
      </xsd:simpleType>
    </xsd:element>
    <xsd:element name="OriginalRelease" ma:index="99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0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1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2" nillable="true" ma:displayName="Parent Asset Id" ma:default="" ma:internalName="ParentAssetId" ma:readOnly="false">
      <xsd:simpleType>
        <xsd:restriction base="dms:Text"/>
      </xsd:simpleType>
    </xsd:element>
    <xsd:element name="PlannedPubDate" ma:index="103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4" nillable="true" ma:displayName="Policheck Words" ma:default="" ma:internalName="PolicheckWords" ma:readOnly="false">
      <xsd:simpleType>
        <xsd:restriction base="dms:Text"/>
      </xsd:simpleType>
    </xsd:element>
    <xsd:element name="BusinessGroup" ma:index="105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6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7" nillable="true" ma:displayName="Provider" ma:default="" ma:internalName="Provider" ma:readOnly="false">
      <xsd:simpleType>
        <xsd:restriction base="dms:Unknown"/>
      </xsd:simpleType>
    </xsd:element>
    <xsd:element name="Providers" ma:index="108" nillable="true" ma:displayName="Providers" ma:default="" ma:internalName="Providers">
      <xsd:simpleType>
        <xsd:restriction base="dms:Unknown"/>
      </xsd:simpleType>
    </xsd:element>
    <xsd:element name="PublishStatusLookup" ma:index="109" nillable="true" ma:displayName="Publish Status" ma:default="" ma:list="{5CE75894-05D9-4C45-93AB-724995D6B13E}" ma:internalName="PublishStatusLookup" ma:readOnly="false" ma:showField="PublishStatus" ma:web="8badc642-15f9-493b-af2e-800910d66b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0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1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2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4" nillable="true" ma:taxonomy="true" ma:internalName="ScenarioTagsTaxHTField0" ma:taxonomyFieldName="ScenarioTags" ma:displayName="Scenarios" ma:readOnly="false" ma:default="" ma:fieldId="{56b87052-c4fe-45e6-97bd-ce59e177822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6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7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8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19" nillable="true" ma:displayName="Submitter ID" ma:default="" ma:internalName="SubmitterId" ma:readOnly="false">
      <xsd:simpleType>
        <xsd:restriction base="dms:Text"/>
      </xsd:simpleType>
    </xsd:element>
    <xsd:element name="TaxCatchAll" ma:index="120" nillable="true" ma:displayName="Taxonomy Catch All Column" ma:hidden="true" ma:list="{63442d1a-70a6-4e69-9f2c-62ec59343502}" ma:internalName="TaxCatchAll" ma:showField="CatchAllData" ma:web="8badc642-15f9-493b-af2e-800910d66b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1" nillable="true" ma:displayName="Taxonomy Catch All Column1" ma:hidden="true" ma:list="{63442d1a-70a6-4e69-9f2c-62ec59343502}" ma:internalName="TaxCatchAllLabel" ma:readOnly="true" ma:showField="CatchAllDataLabel" ma:web="8badc642-15f9-493b-af2e-800910d66b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2" nillable="true" ma:displayName="Template Status" ma:default="" ma:internalName="TemplateStatus">
      <xsd:simpleType>
        <xsd:restriction base="dms:Unknown"/>
      </xsd:simpleType>
    </xsd:element>
    <xsd:element name="TemplateTemplateType" ma:index="123" nillable="true" ma:displayName="Template Type" ma:default="" ma:internalName="TemplateTemplateType">
      <xsd:simpleType>
        <xsd:restriction base="dms:Unknown"/>
      </xsd:simpleType>
    </xsd:element>
    <xsd:element name="ThumbnailAssetId" ma:index="124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5" nillable="true" ma:displayName="Times Cloned" ma:default="" ma:internalName="TimesCloned" ma:readOnly="false">
      <xsd:simpleType>
        <xsd:restriction base="dms:Number"/>
      </xsd:simpleType>
    </xsd:element>
    <xsd:element name="TrustLevel" ma:index="127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8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29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0" nillable="true" ma:displayName="UA Notes" ma:default="" ma:internalName="UANotes" ma:readOnly="false">
      <xsd:simpleType>
        <xsd:restriction base="dms:Note"/>
      </xsd:simpleType>
    </xsd:element>
    <xsd:element name="TPAppVersion" ma:index="131" nillable="true" ma:displayName="Version" ma:default="" ma:internalName="TPAppVersion">
      <xsd:simpleType>
        <xsd:restriction base="dms:Text"/>
      </xsd:simpleType>
    </xsd:element>
    <xsd:element name="VoteCount" ma:index="132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1" ma:displayName="Content Type"/>
        <xsd:element ref="dc:title" minOccurs="0" maxOccurs="1" ma:index="126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CB383BB-5C8A-4FB8-862D-8B778FEDB069}">
  <ds:schemaRefs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8badc642-15f9-493b-af2e-800910d66b6f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C59EDE3-57BB-43D2-824F-CC1F9C7382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adc642-15f9-493b-af2e-800910d66b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73A2EA8-4813-43B2-9AA4-86747A62B9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tf10081922</Template>
  <TotalTime>0</TotalTime>
  <Words>626</Words>
  <Application>Microsoft Office PowerPoint</Application>
  <PresentationFormat>Prikaz na zaslonu (4:3)</PresentationFormat>
  <Paragraphs>111</Paragraphs>
  <Slides>18</Slides>
  <Notes>3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3" baseType="lpstr">
      <vt:lpstr>Arial</vt:lpstr>
      <vt:lpstr>Bookman Old Style</vt:lpstr>
      <vt:lpstr>Calibri</vt:lpstr>
      <vt:lpstr>Segoe Condensed</vt:lpstr>
      <vt:lpstr>Tema sustava Office</vt:lpstr>
      <vt:lpstr>MARKETING PLAN</vt:lpstr>
      <vt:lpstr>Uvod </vt:lpstr>
      <vt:lpstr> Uvod - nastavak </vt:lpstr>
      <vt:lpstr>Svrha marketinškog plana</vt:lpstr>
      <vt:lpstr>Planiranje marketinga</vt:lpstr>
      <vt:lpstr>Marketing plan  </vt:lpstr>
      <vt:lpstr>Sadržaj plana marketinga: </vt:lpstr>
      <vt:lpstr>     1. Sažetak </vt:lpstr>
      <vt:lpstr>2. Analiza stanja</vt:lpstr>
      <vt:lpstr>SWOT ANALIZA</vt:lpstr>
      <vt:lpstr>3. CILJEVI</vt:lpstr>
      <vt:lpstr>CILJEVI prema kriteriju SMART</vt:lpstr>
      <vt:lpstr>  4. Strategija  marketinga</vt:lpstr>
      <vt:lpstr>    5. Taktike marketinga </vt:lpstr>
      <vt:lpstr>5. Financijski proračun</vt:lpstr>
      <vt:lpstr>7. Provođenje i kontrola</vt:lpstr>
      <vt:lpstr> KAKO ĆEMO ZNATI DA SMO STIGLI TAMO KAMO SMO ŽELJELI STIĆI?” </vt:lpstr>
      <vt:lpstr>HVALA NA  POZORNOSTI!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2018-01-12T16:41:27Z</dcterms:created>
  <dcterms:modified xsi:type="dcterms:W3CDTF">2019-01-28T08:49:30Z</dcterms:modified>
  <cp:category>Ekonomija;Marketing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0x010100CE6EEBCA2A20434687F63529BC62C70C0400B49D3FDEBF6E5C4BBABD28DFF7A72F5A</vt:lpwstr>
  </property>
  <property fmtid="{D5CDD505-2E9C-101B-9397-08002B2CF9AE}" pid="3" name="ImageGenCounter">
    <vt:i4>0</vt:i4>
  </property>
  <property fmtid="{D5CDD505-2E9C-101B-9397-08002B2CF9AE}" pid="4" name="ViolationReportStatus">
    <vt:lpwstr>None</vt:lpwstr>
  </property>
  <property fmtid="{D5CDD505-2E9C-101B-9397-08002B2CF9AE}" pid="5" name="ImageGenStatus">
    <vt:i4>0</vt:i4>
  </property>
  <property fmtid="{D5CDD505-2E9C-101B-9397-08002B2CF9AE}" pid="6" name="Applications">
    <vt:lpwstr>67;#Template 12;#53;#PowerPoint 12;#407;#PowerPoint 14</vt:lpwstr>
  </property>
  <property fmtid="{D5CDD505-2E9C-101B-9397-08002B2CF9AE}" pid="7" name="PolicheckCounter">
    <vt:i4>0</vt:i4>
  </property>
  <property fmtid="{D5CDD505-2E9C-101B-9397-08002B2CF9AE}" pid="8" name="PolicheckStatus">
    <vt:i4>0</vt:i4>
  </property>
  <property fmtid="{D5CDD505-2E9C-101B-9397-08002B2CF9AE}" pid="9" name="APTrustLevel">
    <vt:r8>0</vt:r8>
  </property>
  <property fmtid="{D5CDD505-2E9C-101B-9397-08002B2CF9AE}" pid="10" name="Order">
    <vt:r8>2305400</vt:r8>
  </property>
</Properties>
</file>