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60" r:id="rId4"/>
    <p:sldId id="259" r:id="rId5"/>
    <p:sldId id="271" r:id="rId6"/>
    <p:sldId id="261" r:id="rId7"/>
    <p:sldId id="258" r:id="rId8"/>
    <p:sldId id="272" r:id="rId9"/>
    <p:sldId id="262" r:id="rId10"/>
    <p:sldId id="264" r:id="rId11"/>
    <p:sldId id="263" r:id="rId12"/>
    <p:sldId id="274" r:id="rId13"/>
    <p:sldId id="266" r:id="rId14"/>
    <p:sldId id="265" r:id="rId15"/>
    <p:sldId id="268" r:id="rId16"/>
    <p:sldId id="267" r:id="rId17"/>
    <p:sldId id="269" r:id="rId18"/>
    <p:sldId id="273" r:id="rId19"/>
    <p:sldId id="270" r:id="rId2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BBD32-4A15-4DA7-8FE4-5037CA6DE141}" type="datetimeFigureOut">
              <a:rPr lang="sr-Latn-CS" smtClean="0"/>
              <a:pPr/>
              <a:t>5.2.2018.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D0C27-8E6C-4B14-B5CF-300E24661E6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D0C27-8E6C-4B14-B5CF-300E24661E6C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6432980-5E7E-4C12-994F-0948C04FAC28}" type="datetimeFigureOut">
              <a:rPr lang="sr-Latn-CS" smtClean="0"/>
              <a:pPr/>
              <a:t>5.2.2018.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5708AC-0E15-4A9A-BCD6-642F1F6C82A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2980-5E7E-4C12-994F-0948C04FAC28}" type="datetimeFigureOut">
              <a:rPr lang="sr-Latn-CS" smtClean="0"/>
              <a:pPr/>
              <a:t>5.2.2018.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08AC-0E15-4A9A-BCD6-642F1F6C82A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6432980-5E7E-4C12-994F-0948C04FAC28}" type="datetimeFigureOut">
              <a:rPr lang="sr-Latn-CS" smtClean="0"/>
              <a:pPr/>
              <a:t>5.2.2018.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F5708AC-0E15-4A9A-BCD6-642F1F6C82A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2980-5E7E-4C12-994F-0948C04FAC28}" type="datetimeFigureOut">
              <a:rPr lang="sr-Latn-CS" smtClean="0"/>
              <a:pPr/>
              <a:t>5.2.2018.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5708AC-0E15-4A9A-BCD6-642F1F6C82A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2980-5E7E-4C12-994F-0948C04FAC28}" type="datetimeFigureOut">
              <a:rPr lang="sr-Latn-CS" smtClean="0"/>
              <a:pPr/>
              <a:t>5.2.2018.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F5708AC-0E15-4A9A-BCD6-642F1F6C82A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6432980-5E7E-4C12-994F-0948C04FAC28}" type="datetimeFigureOut">
              <a:rPr lang="sr-Latn-CS" smtClean="0"/>
              <a:pPr/>
              <a:t>5.2.2018.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F5708AC-0E15-4A9A-BCD6-642F1F6C82A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6432980-5E7E-4C12-994F-0948C04FAC28}" type="datetimeFigureOut">
              <a:rPr lang="sr-Latn-CS" smtClean="0"/>
              <a:pPr/>
              <a:t>5.2.2018.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F5708AC-0E15-4A9A-BCD6-642F1F6C82A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2980-5E7E-4C12-994F-0948C04FAC28}" type="datetimeFigureOut">
              <a:rPr lang="sr-Latn-CS" smtClean="0"/>
              <a:pPr/>
              <a:t>5.2.2018.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5708AC-0E15-4A9A-BCD6-642F1F6C82A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2980-5E7E-4C12-994F-0948C04FAC28}" type="datetimeFigureOut">
              <a:rPr lang="sr-Latn-CS" smtClean="0"/>
              <a:pPr/>
              <a:t>5.2.2018.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5708AC-0E15-4A9A-BCD6-642F1F6C82A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2980-5E7E-4C12-994F-0948C04FAC28}" type="datetimeFigureOut">
              <a:rPr lang="sr-Latn-CS" smtClean="0"/>
              <a:pPr/>
              <a:t>5.2.2018.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5708AC-0E15-4A9A-BCD6-642F1F6C82A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6432980-5E7E-4C12-994F-0948C04FAC28}" type="datetimeFigureOut">
              <a:rPr lang="sr-Latn-CS" smtClean="0"/>
              <a:pPr/>
              <a:t>5.2.2018.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F5708AC-0E15-4A9A-BCD6-642F1F6C82A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432980-5E7E-4C12-994F-0948C04FAC28}" type="datetimeFigureOut">
              <a:rPr lang="sr-Latn-CS" smtClean="0"/>
              <a:pPr/>
              <a:t>5.2.2018.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F5708AC-0E15-4A9A-BCD6-642F1F6C82A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HRVATSKO PITANJE I NASTANAK BANOVINE hRVATSKE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26. 08. 1939.</a:t>
            </a: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Proslava Mačekovog rođendana u Milni 1935.</a:t>
            </a:r>
            <a:endParaRPr lang="hr-H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0893" y="1600200"/>
            <a:ext cx="645716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Odred Hrvatske seljačke straže</a:t>
            </a:r>
            <a:endParaRPr lang="hr-H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285992"/>
            <a:ext cx="385762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2143116"/>
            <a:ext cx="51435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Dragiša Cvetković</a:t>
            </a:r>
            <a:endParaRPr lang="hr-HR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28575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285860"/>
            <a:ext cx="3810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26. 08</a:t>
            </a:r>
            <a:r>
              <a:rPr lang="hr-HR" dirty="0" smtClean="0"/>
              <a:t>. 1939.</a:t>
            </a:r>
            <a:br>
              <a:rPr lang="hr-HR" dirty="0" smtClean="0"/>
            </a:br>
            <a:r>
              <a:rPr lang="hr-HR" dirty="0" smtClean="0"/>
              <a:t> </a:t>
            </a:r>
            <a:r>
              <a:rPr lang="hr-HR" dirty="0" smtClean="0"/>
              <a:t>sporazum Cvetković-Maček</a:t>
            </a:r>
            <a:endParaRPr lang="hr-H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1" y="1643050"/>
            <a:ext cx="505145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Nastanak Banovine Hrvatske</a:t>
            </a:r>
            <a:endParaRPr lang="hr-H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071678"/>
            <a:ext cx="635798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Banovina Hrvatska (1939.-1941.)</a:t>
            </a:r>
            <a:endParaRPr lang="hr-H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09737"/>
            <a:ext cx="6313514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Jutarnji list od 30. kolovoza 1939.</a:t>
            </a:r>
            <a:endParaRPr lang="hr-H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392909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Emigracija: “Ostaci ostataka”</a:t>
            </a:r>
            <a:endParaRPr lang="hr-H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435771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Adolf Hitler i knez Pavle</a:t>
            </a:r>
            <a:endParaRPr lang="hr-HR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376217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Biskup Antun Bauer</a:t>
            </a:r>
            <a:endParaRPr lang="hr-H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004887" y="1970088"/>
            <a:ext cx="30956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zagrebački nadbiskup (1914.-1937.)</a:t>
            </a:r>
          </a:p>
          <a:p>
            <a:r>
              <a:rPr lang="hr-HR" dirty="0" smtClean="0"/>
              <a:t>vodio pregovore s državom oko sklapanja konkordata s Katoličkom crkvom</a:t>
            </a:r>
          </a:p>
          <a:p>
            <a:r>
              <a:rPr lang="hr-HR" dirty="0" smtClean="0"/>
              <a:t>zbog protivljenja pravoslavne crkve konkordat nije stupio na snagu</a:t>
            </a:r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ario\Documents\Podjela_Kraljevine_SHS_na_33_oblasti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25" cy="614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ario\Documents\Kraljevina Jugoslavija podjela na banovine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500034" y="214290"/>
            <a:ext cx="8358187" cy="6357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Malobrojnost Hrvata u državnim službama, podaci iz 1937.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928800"/>
          <a:ext cx="81534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366120"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solidFill>
                            <a:schemeClr val="tx1"/>
                          </a:solidFill>
                        </a:rPr>
                        <a:t>Vrsta službe</a:t>
                      </a:r>
                      <a:endParaRPr lang="hr-H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solidFill>
                            <a:schemeClr val="tx1"/>
                          </a:solidFill>
                        </a:rPr>
                        <a:t>zaposleni Srbi</a:t>
                      </a:r>
                      <a:endParaRPr lang="hr-H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solidFill>
                            <a:schemeClr val="tx1"/>
                          </a:solidFill>
                        </a:rPr>
                        <a:t>zaposleni Hrvati</a:t>
                      </a:r>
                      <a:endParaRPr lang="hr-H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6120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Poslovi na kraljevom dvoru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10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0</a:t>
                      </a:r>
                      <a:endParaRPr lang="hr-HR" sz="2000" dirty="0"/>
                    </a:p>
                  </a:txBody>
                  <a:tcPr/>
                </a:tc>
              </a:tr>
              <a:tr h="366120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U predsjedništvu</a:t>
                      </a:r>
                      <a:r>
                        <a:rPr lang="hr-HR" sz="2000" baseline="0" dirty="0" smtClean="0"/>
                        <a:t> Ministarstva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6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0</a:t>
                      </a:r>
                      <a:endParaRPr lang="hr-HR" sz="2000" dirty="0"/>
                    </a:p>
                  </a:txBody>
                  <a:tcPr/>
                </a:tc>
              </a:tr>
              <a:tr h="366120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U Narodnoj skupštini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25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2</a:t>
                      </a:r>
                      <a:endParaRPr lang="hr-HR" sz="2000" dirty="0"/>
                    </a:p>
                  </a:txBody>
                  <a:tcPr/>
                </a:tc>
              </a:tr>
              <a:tr h="366120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Veleposlanici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20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2</a:t>
                      </a:r>
                      <a:endParaRPr lang="hr-HR" sz="2000" dirty="0"/>
                    </a:p>
                  </a:txBody>
                  <a:tcPr/>
                </a:tc>
              </a:tr>
              <a:tr h="366120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Generalni</a:t>
                      </a:r>
                      <a:r>
                        <a:rPr lang="hr-HR" sz="2000" baseline="0" dirty="0" smtClean="0"/>
                        <a:t> konzuli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11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2</a:t>
                      </a:r>
                      <a:endParaRPr lang="hr-HR" sz="2000" dirty="0"/>
                    </a:p>
                  </a:txBody>
                  <a:tcPr/>
                </a:tc>
              </a:tr>
              <a:tr h="366120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Banovi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6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2</a:t>
                      </a:r>
                      <a:endParaRPr lang="hr-HR" sz="2000" dirty="0"/>
                    </a:p>
                  </a:txBody>
                  <a:tcPr/>
                </a:tc>
              </a:tr>
              <a:tr h="366120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Suci suda za zaštitu države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9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2</a:t>
                      </a:r>
                      <a:endParaRPr lang="hr-HR" sz="2000" dirty="0"/>
                    </a:p>
                  </a:txBody>
                  <a:tcPr/>
                </a:tc>
              </a:tr>
              <a:tr h="366120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Generali</a:t>
                      </a:r>
                      <a:r>
                        <a:rPr lang="hr-HR" sz="2000" baseline="0" dirty="0" smtClean="0"/>
                        <a:t> u vojsci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161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2</a:t>
                      </a:r>
                      <a:endParaRPr lang="hr-HR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Knez Pavle i kraljevsko namjesništvo</a:t>
            </a:r>
            <a:endParaRPr lang="hr-HR" dirty="0"/>
          </a:p>
        </p:txBody>
      </p:sp>
      <p:pic>
        <p:nvPicPr>
          <p:cNvPr id="1026" name="Picture 2" descr="C:\Users\Dario\Documents\Knez Pavle i Ivo Perović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31712" y="1600200"/>
            <a:ext cx="5915526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Milan Stojadinović</a:t>
            </a:r>
            <a:endParaRPr lang="hr-H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500034" y="1714488"/>
            <a:ext cx="3286148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predsjednik jugoslavenske </a:t>
            </a:r>
            <a:r>
              <a:rPr lang="hr-HR" dirty="0" smtClean="0"/>
              <a:t>vlade (JRZ)</a:t>
            </a:r>
            <a:endParaRPr lang="hr-HR" dirty="0" smtClean="0"/>
          </a:p>
          <a:p>
            <a:r>
              <a:rPr lang="hr-HR" dirty="0" smtClean="0"/>
              <a:t>zemlju je približavao Njemačkoj</a:t>
            </a:r>
          </a:p>
          <a:p>
            <a:r>
              <a:rPr lang="hr-HR" dirty="0" smtClean="0"/>
              <a:t>uvodi autoritarni model u stranku i vladu</a:t>
            </a:r>
          </a:p>
          <a:p>
            <a:r>
              <a:rPr lang="hr-HR" dirty="0" smtClean="0"/>
              <a:t>Omladinski pokret, zelene košulje</a:t>
            </a:r>
            <a:endParaRPr lang="hr-H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571612"/>
            <a:ext cx="464343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hr-HR" dirty="0" smtClean="0"/>
              <a:t>nakon Drugog svjetskog rata emigrirao u Argentinu</a:t>
            </a:r>
          </a:p>
          <a:p>
            <a:r>
              <a:rPr lang="hr-HR" dirty="0" smtClean="0"/>
              <a:t>u Argentini s Antom Pavelićem sklopio sporazum o razbijanju i podjeli Jugoslavije (1954.)</a:t>
            </a:r>
            <a:endParaRPr lang="hr-H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Novi hrvatski vođa</a:t>
            </a:r>
            <a:endParaRPr lang="hr-H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371477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3116"/>
            <a:ext cx="302419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63</TotalTime>
  <Words>198</Words>
  <Application>Microsoft Office PowerPoint</Application>
  <PresentationFormat>On-screen Show (4:3)</PresentationFormat>
  <Paragraphs>53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Median</vt:lpstr>
      <vt:lpstr>HRVATSKO PITANJE I NASTANAK BANOVINE hRVATSKE</vt:lpstr>
      <vt:lpstr>Slide 2</vt:lpstr>
      <vt:lpstr>Slide 3</vt:lpstr>
      <vt:lpstr>Malobrojnost Hrvata u državnim službama, podaci iz 1937.</vt:lpstr>
      <vt:lpstr>Slide 5</vt:lpstr>
      <vt:lpstr>Knez Pavle i kraljevsko namjesništvo</vt:lpstr>
      <vt:lpstr>Milan Stojadinović</vt:lpstr>
      <vt:lpstr>Slide 8</vt:lpstr>
      <vt:lpstr>Novi hrvatski vođa</vt:lpstr>
      <vt:lpstr>Proslava Mačekovog rođendana u Milni 1935.</vt:lpstr>
      <vt:lpstr>Odred Hrvatske seljačke straže</vt:lpstr>
      <vt:lpstr>Dragiša Cvetković</vt:lpstr>
      <vt:lpstr>26. 08. 1939.  sporazum Cvetković-Maček</vt:lpstr>
      <vt:lpstr>Nastanak Banovine Hrvatske</vt:lpstr>
      <vt:lpstr>Banovina Hrvatska (1939.-1941.)</vt:lpstr>
      <vt:lpstr>Jutarnji list od 30. kolovoza 1939.</vt:lpstr>
      <vt:lpstr>Emigracija: “Ostaci ostataka”</vt:lpstr>
      <vt:lpstr>Adolf Hitler i knez Pavle</vt:lpstr>
      <vt:lpstr>Biskup Antun Bauer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HRVATSKO PITANJE I NASTANAK BANOVINE hRVATSKE</dc:title>
  <dc:creator>Dario</dc:creator>
  <cp:lastModifiedBy>Dario</cp:lastModifiedBy>
  <cp:revision>32</cp:revision>
  <dcterms:created xsi:type="dcterms:W3CDTF">2016-03-13T20:10:46Z</dcterms:created>
  <dcterms:modified xsi:type="dcterms:W3CDTF">2018-02-05T08:01:41Z</dcterms:modified>
</cp:coreProperties>
</file>